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264" r:id="rId4"/>
    <p:sldId id="305" r:id="rId5"/>
    <p:sldId id="300" r:id="rId6"/>
    <p:sldId id="304" r:id="rId7"/>
    <p:sldId id="307" r:id="rId8"/>
    <p:sldId id="306" r:id="rId9"/>
    <p:sldId id="309" r:id="rId10"/>
    <p:sldId id="310" r:id="rId11"/>
    <p:sldId id="312" r:id="rId12"/>
    <p:sldId id="320" r:id="rId13"/>
    <p:sldId id="313" r:id="rId14"/>
    <p:sldId id="291" r:id="rId15"/>
    <p:sldId id="276" r:id="rId16"/>
    <p:sldId id="279" r:id="rId17"/>
    <p:sldId id="281" r:id="rId18"/>
    <p:sldId id="280" r:id="rId19"/>
    <p:sldId id="283" r:id="rId20"/>
    <p:sldId id="284" r:id="rId21"/>
    <p:sldId id="321" r:id="rId22"/>
    <p:sldId id="322" r:id="rId23"/>
    <p:sldId id="314" r:id="rId24"/>
    <p:sldId id="266" r:id="rId25"/>
    <p:sldId id="296" r:id="rId26"/>
    <p:sldId id="294" r:id="rId27"/>
    <p:sldId id="324" r:id="rId28"/>
    <p:sldId id="297" r:id="rId29"/>
    <p:sldId id="259" r:id="rId30"/>
    <p:sldId id="260" r:id="rId31"/>
    <p:sldId id="261" r:id="rId32"/>
    <p:sldId id="265" r:id="rId33"/>
    <p:sldId id="325" r:id="rId34"/>
    <p:sldId id="263" r:id="rId35"/>
    <p:sldId id="257" r:id="rId36"/>
    <p:sldId id="326" r:id="rId37"/>
    <p:sldId id="327" r:id="rId38"/>
    <p:sldId id="315" r:id="rId39"/>
    <p:sldId id="318" r:id="rId40"/>
    <p:sldId id="31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40"/>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67511" autoAdjust="0"/>
  </p:normalViewPr>
  <p:slideViewPr>
    <p:cSldViewPr snapToGrid="0">
      <p:cViewPr varScale="1">
        <p:scale>
          <a:sx n="52" d="100"/>
          <a:sy n="52" d="100"/>
        </p:scale>
        <p:origin x="105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in="-2.14748E9"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5-12-03T17:20:33.003"/>
    </inkml:context>
    <inkml:brush xml:id="br0">
      <inkml:brushProperty name="width" value="0.21167" units="cm"/>
      <inkml:brushProperty name="height" value="0.21167" units="cm"/>
      <inkml:brushProperty name="color" value="#ED1C24"/>
      <inkml:brushProperty name="fitToCurve" value="1"/>
    </inkml:brush>
  </inkml:definitions>
  <inkml:trace contextRef="#ctx0" brushRef="#br0">50 10598 0,'29'0'469,"0"0"-469,0 0 0,0 0 16,-29-24-1,29 24 1,0 0-16,0 0 15,0 0-15,29 0 16,-58-25 15,29 25-15,-1 0-16,1-24 16,0 24-1,0 0 1,0-25-16,-29 1 15,0 0-15,29-1 16,29 25-16,-29 0 16,0-24-1,0 24-15,-29-25 16,0 1-16,28 0 16,1 24-16,0-25 15,0 25-15,0 0 16,0 0-16,0 0 15,-29-24-15,29 24 16,29-25 0,-29 25-16,0-49 15,-1 49-15,1-24 16,0 0-16,0-1 16,0 1-16,0 24 15,29 0-15,-29-25 16,29 25-16,-58-24 15,29-1-15,-1 1 16,1 0-16,0-1 16,0 1-16,29-1 15,0 1-15,-29 24 16,0 0-16,28-49 16,30 25-16,-58-25 15,29 24-15,0-23 16,-29-1-16,29 24 15,-1 1-15,30 0 16,-29 24-16,-29-49 16,58 24-16,-30 1 15,1 24-15,0 0 16,0-49-16,0 25 16,-29-1-16,0 1 15,28-1 1,1-23-16,0 48 15,0-25-15,0 1 16,-29-25-16,28 49 16,1-49-16,0 25 15,0-1 1,0 1-16,-29-1 16,28 1-16,-28 0 15,58-1-15,-29 1 16,-29-25-16,29 24 15,0-23-15,-30 48 16,59-25-16,-58 25 16,29-24-16,0-1 15,-29 1-15,0 0 16,28 24-16,-28-25 16,0 25-16,29 0 15,-29-49-15,29 49 16,-58-24-16,58-1 15,-29-23-15,-1 23 16,30 25-16,-58-24 16,58 24-16,-29-25 15,29 1 1,-29 24-16,29-49 0,-1 25 16,1-1-1,0 25-15,-29-24 16,0-1-16,29 25 15,0 0-15,-1-48 16,-28 23-16,29-24 16,0 25-16,0-1 15,-29 1-15,28 0 16,1-1-16,29 25 16,-58-49-16,0 49 15,29-24-15,-29 0 16,0 24-16,57 0 15,-28-25-15,-29-24 16,29 25-16,0-1 16,0-23-16,28 48 15,1-25-15,-29 1 16,29-1 0,-59-23-16,30 23 15,0-24 1,0 25-16,58-25 15,-59 49-15,-28-49 16,29 49-16,0-97 16,0 72-1,29 1-15,-30-1 16,1 1-16,0-1 16,29-23-16,-29 23 15,-1 1-15,1 24 16,0-25-16,-58 1 15,58-1-15,-29 1 16,0-25-16,29 25 16,-1-1-16,1 1 15,-29-25-15,29 49 16,-29-49-16,0 25 16,29 24-16,-29 0 15,-1-25-15,30-23 16,-29 48-1,29-25-15,-29 1 16,29-49-16,0 48 16,-30 1-1,30-1-15,0 1 16,-29-1 0,0 1-16,0 0 15,29-1 1,-29 1-16,0 24 15,28-25-15,1 1 16,-29 0-16,-29-1 16,58 1-16,-29 24 15,0-49-15,29 49 16,-29-49-16,-1 49 16,1 0-16,29-24 15,-58-1-15,58 1 16,-29-1-1,-29 1-15,29 0 16,29 24-16,-58-25 16,29 25-16,-1 0 15,-28-24-15,29 24 16,-29-25 0,29 1-1,0 24-15,0-25 16,0 25-16,0-24 15,0 0 1,29 24 0,-58-25-16,58-24 15,-30 49-15,1 0 16,0-24-16,0 0 31,0-1-15,29 25-16,-29-24 15,0-1-15,0 25 16,0-24-16,-1 24 16,1 0-16,0 0 15,0-25-15,0 1 16,29 0-16,-58-1 16,29 25-1,-29-49-15,29 49 16,0 0-16,0-24 15,0 24-15,28-25 16,-28 1 0,-29 0-1,58 24 1,-58-25-16,29 1 16,0 24-16,0 0 15,0-25-15,0 25 16,0 0-1,-1 0 1,1-24 0,0 0-16,0 24 15,0-25 1,0 25 0,0-24-16,-29-1 15,58 25 1,-29-24-16,0 24 31,28 0-31,-28 0 16,-29-25-16,29 1 15,0 24-15,0-24 16,-29-1-16,29 25 16,0 0-16,-29-24 15,29-1-15,29 1 16,-29 24-1,0-24 1,-1 24-16,-28-25 16,29 25-1,-29-24-15,58 24 16,-29 0 0,0-25-16,0 25 15,-29-24 1,0-1-16,58 25 15,-29 0-15,0-24 16,28 24-16,-28 0 16,0-24-16,29 24 15,-58-25-15,58 25 16,-29-24-16,29-1 16,-29 1-16,28 24 15,-57-24-15,58-25 16,0 49-16,-29-49 15,29 24-15,0 25 16,-1-48-16,-28 23 16,29 25-16,29 0 15,-29-24-15,-29-1 16,0 25-16,-1-24 16,30 24-16,-58-24 15,29 24-15,0-25 16,0 1-16,0-1 15,0 25-15,0-24 16,-29-1-16,58 1 16,-30 0-1,1 24 1,0-25-16,29 25 16,-29-24-16,0-1 15,0 25-15,0-24 16,0-1-1,0 25 1,0-24-16,-1 24 16,1 0-16,-29-24 15,0-1 1,29 25 0,0 0-1,-29-24 1,29 24-16,0-25 31,0 25-31,0-24 31,0 0-31,0 24 16,0 0-16,0-25 16,-1 25-16,-28-24 15,29 24 1,0 0-16,0-25 15,0 25 1,-29-24-16,29 24 16,-29-25 15,29 25-15,-29-24-16,0 0 15,29-1-15,0 25 16,0 0-1,-29-24-15,57 24 16,-57-49-16,58 25 16,-29 24-16,0-25 15,-29 1-15,29 24 16,0-25-16,0 25 16,0-24-16,0-1 15,0 25-15,28 0 16,-28-24-1,0 0-15,-29-1 16,58 1-16,-29-1 16,-29 1-16,29 24 15,0 0-15,0-24 16,0 24-16,0-25 16,-1 25-16,1-24 15,0-1 1,0 1-16,0-1 15,29 25-15,-58-24 16,29 24 0,0-24-16,0 24 15,-29-25-15,58 1 16,-30 24-16,30-25 16,-29 1-16,29 24 15,-29-24-15,0-1 16,0 25-16,0 0 15,0-24-15,-1-1 16,1 1-16,0-1 16,0 1-16,29 24 15,-29-24-15,29-1 16,0 25-16,-58-49 16,29 25-16,28 24 15,1-25-15,0 25 16,0-48-16,29 23 15,-58 25-15,57 0 16,-57-24-16,0 24 16,0 0-16,0-25 15,0 25 1,29-24-16,-29 0 16,-1-1-1,1 25-15,0-24 16,0 24-16,29-25 15,-29 25-15,0 0 16,0-24-16,0-1 16,-29 1-16,58 0 15,-30-1-15,1 1 16,0 24-16,0-49 16,0 49-16,0-24 15,0 24-15,0-25 16,0-24-16,0 25 15,0 24-15,-1-25 16,1-23 0,0 48-16,0-25 31,29 1-15,-29 24-16,0-25 15,0 1 1,0 24-16,-29-24 31,29 24-15,0-25-1,-1 1-15,1 24 16,0-25 0,29 1-1,-58-1 1,29 1-16,0 24 15,-29-24-15,29 24 16,0-25-16,0 25 16,-29-24-1,29-1 1,-1 1-16,1 0 16,29 24-16,-29-25 15,0 1 1,0-1-1,0 25-15,0-24 16,0 24-16,0 0 16,0-25-16,-29 1 15,28 0-15,1 24 16,29-25-16,-29 25 16,58-24-16,-29 24 31,0-49-31,28 25 15,-57 24-15,29 0 16,-58-25-16,29 1 16,0-1-1,0 25-15,29-24 16,-30 24-16,30-25 16,0 25-1,-29 0-15,0-24 16,0 0-16,0 24 15,0 0-15,-29-25 32,29 1-17,28 24-15,-28 0 16,0-25-16,0 25 16,0-24-16,0-1 15,0 1-15,0 0 16,0 24-16,0 0 15,28 0-15,-57-25 16,29 25-16,0-24 16,0-1-16,0 25 15,-29-24 1,29 0-16,0 24 0,0-49 31,0 49-15,0 0-16,0-25 15,-29 1-15,57 24 16,-28-25-16,-29-23 16,29 48-1,29 0-15,-29-25 16,0 25-16,29 0 16,-29-24-1,0 24 1,-29-25-1,0 1 17,28 24-32,1 0 15,0 0-15,0-49 16,29 49 0,-58-24-16,0-1 15,58 25-15,-58-49 16,29 49-16,-29-24 15,58 24 1,-29-24-16,28 24 16,-28-25-1,-29 1-15,29 24 16,-29-25-16,29 25 16,0-24-1,0 24 16,0 0-31,-29-24 16,29 24-16,-29-25 16,0 1-16,29-1 15,0 1 1,0 24-16,28 0 16,-28-25-1,0 25 1,-29-24-1,29 24-15,-29-24 16,29 24 0,0 0-1,0-25-15,0 25 16,-29-24 46,29 24-62,-29-25 16,57 1 0,-28 24-1,0 0 1,-29-24-16,29 24 16,0 0 15</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in="-2.14748E9"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5-12-03T17:26:32.347"/>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2123 10372 0,'29'0'406,"-29"-24"-406,29-1 32,0 25-1,-29-25-16,28 25-15,-28-25 16,29 25 0,-29-24-1,29-1 1,-29 0 15,29 0-31,0 25 47,-1-25-31,1 25-1,0 0 17,-29-24-17,29 24-15,-29-25 31,29 25-31,-1 0 16,1-25 0,0 0-1,0 25 1,0 0 0,-29-24-16,28 24 78,-28-25-78,29 25 31,-29-25-15,29 25-1,0 0 16,0 0 1,-29-25-32,28 25 15,1 0 32,0 0-31,0 0 15,0-24-15,-1 24 15,1 0 0,-29-25-15,29 0 46,0 25-15,0 0-16,-1 0-15,1 0 47,-29-25-63,29 25 15,0 0 32,0 0-16,-1 0 1,-28-24-17,29 24 16,0 0-15,0 0 15,0 0-15,-29-25-16,28 25 16,1 0-1,0 0 16,-29-25-31,29 25 16,0 0 15,-1 0 1,1 0-17,0 0 32,0-25 0,0 25-31,-1 0 15,1 0-16,-29-24 1,29 24-16,0 0 16,-29-25-16,29 25 15,-29-25-15,28-24 16,30 24 0,-58-25-16,29 26 15,-29-1 1,28 0-16,1 0 15,-29 1-15,29-1 16,0 0-16,0-24 16,-29 24-16,28 0 15,1 0 1,-29-24-16,0 24 16,0 0-16,0 1 15,29 24 1,-29-25-16,0 0 15,0 0 1,0-24-16,0 24 0,29 25 31,-29-25-31,0 1 16,0-1-16,0 0 16,29 25-16,-29-25 15,0 1 1,0-1-1,0 0 1,0 0-16,0 1 16,0-1-1,0 0 1,0 0 31,-29 25 31,0 25-78,0 0 16,29 0-1,-29 24-15,-28-49 16,28 50-16,-29-1 15,1 50-15,57-25 16,-58 1-16,58-1 16,0 50-16,0-50 15,0 25-15,0-25 16,29-74-16,0 25 16,0-25-16,-1 0 15,1 0-15,0 0 16,29-25-16,28-24 15,0-75-15,1 50 16,-30-25-16,-28 24 16,-29 26-16,0-1 15,0 1-15,0-1 16,0 1-16,-57-1 16,57 26-1,-29 24-15,0 0 16,29-25-1,-29 25-15,0 0 16,1 0 0,28 25-16,0-1 15,0 1-15,0 0 16,0 0 0,0-50 46,0-49-46,0 24-16,-29 25 15,29 1-15,0-1 16,0 0-16,0 0 31,0 1-15,0-1-1,0 0 1,0 0-16,0 1 16,-29-1-16,0-49 15,-28 49-15,28-74 16,-58 25-16,59 24 16,-30 25-16,58 1 15,0-1-15,0 0 16,0 0 46,0 1-46,0-1-16,0-25 16,0 26-16,0-51 15,0 26-15,0-25 16,29-25-16,-29-1 15,29 26-15,-29 0 16,28 0-16,-28-25 16,0 24-16,0 1 15,0 25-15,0-26 16,0 26-16,0 24 16,0 0-16,-28 25 31,-1 0-16,29 25-15,-29 25 16,-28 49-16,57 24 16,0 26-1,0 49-15,0 0 0,28 25 16,145 0-16,-173-25 16,115 24-16,116-48 15,-30-75 1,-57 49-16,-86-98 15,86-26-15,-58 1 16,-28 0-16,28-25 16,58 25-16,-86-25 15,-1 0-15,1 0 16,-29 0-16,-29 24 62,0 1-62,0 25 16,0 24-16,0 0 16,0 0-16,0 25 15,0 0-15,0 25 16,0-25-16,-29-25 16,29 25-16,-29-49 15,29-1-15,-57-49 16,28 0-16,-29 0 15,29 0 1,-57 0-16,0-24 16,-116-26-16,116 1 15,-116-50 1,-144-25-16,30 0 16,28 50-16,-29-25 15,58 25-15,144 74 16,28 0-16,58 0 15,29-50 1,144 1 0,-28-100-16,200 50 15,116-74-15,-29-25 16,29 49-16,-57-49 16,-1-24-16,-172 48 15,-1 1-15,-86 49 16,-115 25-16,0 50 15,0 24 1,0 0-16,-28 0 16,28 1-16,-29-1 15,29 0-15,0 0 16,29-49 0,57 25-16,-28-50 15,143 0-15,1-25 16,-58-25-16,57 50 15,-85 50-15,-30 49 16,-86-25 0,-29 25-1,0 0 1,-86 0-16,29 50 16,-58-1-16,-58 75 15,58-25-15,0-25 16,0 149-16,115-99 15,29 74-15,0 0 16,0 99-16,0 0 16,58-74-16,28 24 15,-57-24-15,173 49 16,-1-49-16,87 0 16,-28-25-16,143-75 15,-86-24-15,-30-49 16,59-50-16,-87 25 15,-172-25-15,-59 0 16,-114 0 0,0 25-1,-87-25-15,-58 0 16,-56 0-16,27 49 16,-28-49-16,116-25 15,56 1-15,30-100 16,86 49-16,0-24 15,0-99 1,0-49-16,0-50 16,0 0-16,-58 0 15,58 0-15,0 0 16,0 0-16,0 49 16,-28-24-16,28 74 15,86-25-15,29 50 16,0 49-16,-57 50 15,-58 49-15,-115 50 32,0 148-17,-87 0-15,29 1 16,-57 73-16,201 1 16,29-50-16,0 0 15,173 25-15,144-25 16,172-75-16,-28-123 15,316 0-15,433-24 16,-116-100-16,-345-124 16,28-98-16,-431 98 15,-173 25 1,-173 25-16,-144 25 0,-288-25 16,-86 25-1,-490 74-15,-259 99 16,-29 0-16,-115 0 15,144 223-15,115-50 16,604 74-16,289-49 16,173-24-16,86-100 15,115 74-15,144 51 16,58-1-16,230-75 16,29-73-16,29-50 15,115 0-15,-144-74 16,29-149-16,-116-25 15,-230 75-15,-144-50 16,-115 25-16,-115 0 16,-259 0-16,-202 74 15,-317 75-15,-287 49 16,-116 0-16,-231 371 16,88 174-16,690-75 15,374-99-15,174-24 16,201-50-1,259-25-15,231 0 16,287-49-16,346-50 0,403-173 16,30-24-1,27-249-15,59-123 16,-375-173-16,-576 148 16,-518 199-16,-116-26 15,-229 75-15,-318-124 16,-230 0-16,-345 24 15,-375 199-15,144 25 16,0 49-16,231 0 16,575 99-16,288 0 15,202 24-15,173 26 16,144-75-16,201 50 16,375-75-16,403-49 15,0 0-15,-144 0 16,230-148-16,-230-100 15,-317 1-15,-490-75 16,-229 99-16,-116 50 16,-260 25-16,-56-75 15,-174-25-15,-201 1 16,-115 98-16,287 124 16,59 25-16,172 0 15,230 0 1,202 0-1,230 75 1,87-51-16,144-24 16,374 0-16,317 0 15,-231-24-15,-489-51 16,-86-48-16,-173-1 16,-317 99-16,0 0 15,-202-24 1,-144 49-16,-114 0 15,-30 0-15,-86 0 16,0 25-16,144 98 16,58 26-16,172 49 15,174-99-15,28 25 16,86 0-16,173 49 16,0 25-16,173-74 15,-29-50-15,58-74 16,0 49-16,0-73 15,-116 24-15,-86-75 16,-172 51-16,-87-1 16,-29-49-16,-144-25 15,-144 24 1,-143 1-16,-1 25 0,-57 24 16,-58 25-1,57 0-15,-57 49 16,144 26-16,288 98 15,58 50-15,86-25 16,86 24-16,145 1 16,86-25-16,-1 0 15,145-74-15,57-50 16,1-74-16,-145 0 16,-28-124-16,-116-49 15,-115 25-15,-115-1 16,-57-24-16,-202 0 15,-116-75-15,-57 50 16,-144 74-16,-57 75 16,-87 49-16,57 74 15,203 174-15,28 73 16,144 100-16,86-25 16,202 50-16,115-124 15,202 49-15,86-49 16,29-25-16,173-75 15,-87-147 1,58-75-16,-173 0 0,-115 0 16,-144-50-1,-115 1-15,-86-1 16,-145-49 0,0-25-16,-143 25 15,-1 50-15,1 49 16,28 0-16,87 0 15,172 0-15,0 25 16,58 24-16,29 1 16,115 49-16,29 49 15,29-49-15,-1 0 16,30-25-16,143-49 16,-29-25-16,-57 0 15,-57 0-15,-145-25 16,1-49-16,-87 25 15,-144-125-15,-58 1 16,-57-25-16,-115-49 16,-58 24-16,-173-198 15,0 50-15,0-25 16,289 74-16,28 50 16,172-1-16,116 26 15,0 98-15,0-24 16,87 99-1,28-25-15,-29 49 16,30 26-16,-59-1 16,58 25-16,-57 0 15,28-25-15,30 0 16,56 25-16,1-74 16,144-25-16,0-25 15,28 0-15,30-24 16,-59 24-16,-28 50 15,-86-25-15,-145 74 16,-114 25 15,-1 25-31,-86 74 16,58-50-16,0 75 16,57-74-16,0 73 15,29-24-15,0-24 16,58 48-16,86-23 15,-58 23-15,115 51 16,1-26-16,86 75 16,-86-75-16,57 1 15,-58-1 1,30 26-16,-87 24 16,86-25-16,-172-49 15,-30-50-15,1 74 16,29-24-16,-58 74 15,-29-74-15,0-25 16,-115 99-16,-86-25 16,-29 100-16,-29-26 15,29-74-15,-58 75 16,115-75-16,87-49 16,86-75-16,58-73 31,-29-1-16,29-74-15,-29 0 16,0-99-16,0 0 16,0-50-16,0-98 15,0-1-15,0-148 16,0 50-16,0-100 16,0 50-16,173-74 15,-29 74-15,201 0 16,-57 123-16,0 150 15,-173 48 1,-86 125-16,-29 98 31,-29 50-31,1-24 16,28 24-16,0-25 16,28-25-16,30 1 15,172-50-15,58 0 16,58 0-16,115-50 15,-29-148-15,-173 75 16,-58-1-16,-172 99 16,-29 0-16,-57 25 15,-116 0-15,-115 0 16,-58 0-16,-57 0 16,29 0-16,143 50 15,116-50-15,86 0 16,58 0-1,-29-25 17,0 0-17,-57 25-15,-116 0 16,-29 0-16,-28 0 16,57 0-1,87 0-15,57 0 16,58 25-16,28-25 15,30 0 1,-1 0-16,-57 0 16,-87 0-1,-28 25 1,-58 49-16,-87-24 16,-85-1-16,-30 75 15,29 24-15,58 26 16,202-51-16,57-48 15,0-26-15,115 50 16,29 0-16,115 0 16,-115-25-16,-87-24 15,-57-1-15,0 1 16,-28 24-16,-116 99 16,-29-49-16,-29 50 15,87-1-15,29 0 16,86 0-16,115 1 15,202 24-15,172-99 16,87 0-16,375-99 16,344 0-16,-85-50 15,-346-49-15,-490 0 16,-316 0 0,-58 50-16,-144-26 15,-202-24-15,-172-24 16,-58 98-16,0 25 15,58 0-15,57-50 16,259-49-16,173 50 16,29-1-16,87-73 15,143-26-15,-28-24 16,57-75-16,-86 124 16,-173 50-16,0 49 15,-58-24-15,-86 24 16,-86-24-16,-173 49 15,-1 0-15,-56 24 16,114 51-16,145-1 16,85-49-16,116-1 15,58-24 1,28-24-16,30-75 16,85 0-16,-86-25 15,1 0-15,-88 25 16,-28 0-16,0 50 15,-115-1-15,29-24 16,28 0 0,-57 24-16,115 25 15,0-24-15,0 24 16,0-49-16,86 0 16,-28-1-16,86-24 15,-29-24-15,29 24 16,-57 24-16,-87 1 15,0 49-15,0 1 16,28 24 31,87-25-47,202-25 16,86 50-16,58-24 15,58-26-15,-116 1 16,-144-1-16,-173 50 15,-172 0 1,-1 25 0,-85 24-16,-87 26 15,143-75-15,88 49 16,-1-49-16,58 0 16,28 0-1,58-25 1,29-49-16,-29 25 0,-86 24 15,-29 0 1,-29 25 0,-28 0-16,-29 0 15,-58 0-15,28 0 16,-114 0-16,115 0 16,-29 50-16,0-26 15,57 1-15,-85 25 16,56-1-16,30 25 15,0 25-15,-30-24 16,30 24-16,0 24 16,-58 100-16,86-99 15,58 74-15,0-50 16,115 75-16,231 25 16,-87-100-16,202-24 15,172-124-15,1 0 16,57 0-16,-115 0 15,-173 0-15,-230 0 16,-144 0-16,-58 0 16,-115 0-1,-58 0 1,-143 0-16,-1 0 0,-28 25 16,201 49-1,0 50-15,144-50 16,1 0-16,28-24 15,28 24-15,30-49 16,86 0-16,115 49 16,29-74-16,0 0 15,58 0-15,-58 0 16,-58 0-16,-86 0 16,-144-25-16,0 0 15,-115 1 1,28-1-16,-172 0 15,0-49-15,-144-50 16,29 50-16,-58-124 16,28-50-16,59 1 15,28-1-15,58 25 16,86 1-16,0 98 16,1-99-16,143 0 15,-86 50-15,86 124 16,0-1-16,58 124 47,28 50-47,30 25 15,-58 123-15,-29-25 16,0 50-16,-58 0 16,-86 75-16,58-125 15,-58 125-15,28-100 16,59-25-16,28-49 15,29-24-15,29-51 16,144-48-16,115-1 16,57-74-16,116 0 15,57-50-15,116-222 16,-145 25-16,-316-26 16,-29 26-16,-201-26 15,-231 51-15,-260-100 16,-661-25-16,-173 26 15,-87 123-15,-662 123 16,259 75-16,231 0 16,115 0-16,201 50 15,864 98-15,231 1 16,201-25-16,87-1 16,86 51-16,86 48 15,29 1 1,87 74-16,-87-123 15,230 73-15,-28-24 0,288-149 16,316 0 0,231-74-16,374-49 15,404-298-15,-58-321 16,-461 148-16,-403-49 16,-778 198-16,-230 98 15,-259 26-15,-202-1 16,-374-24-16,-576 24 15,-144 248-15,-691 0 16,-145 50-16,289 296 16,489 174-16,30 25 15,920-199-15,260-24 16,201-74-16,174-26 16,85 1-16,231 25 15,115-1-15,317 26 16,288-51-16,144-222 15,0 0-15,115 0 16,259-99-16,-316-74 16,-404-50-16,-489 25 15,-288 0 1,-173 50-16,-173-26 0,-259-123 16,-432 50-1,-490 74-15,-114-25 16,-174 198-16,1 0 15,201 24-15,403 224 16,461-1-16,317-24 16,230-50-16,116 50 15,201 0-15,115 25 16,173 73-16,201-24 16,289-24-16,143-150 15,-489-123-15,29 50 16,-231-50-16,-57 0 15,-173 0-15,-230-25 16,-58 0-16,0-49 16,-115 25-16,-145-75 15,1-25-15,29 125 16,-87-51-16,87 75 16,143 0-16,58 25 15,29 25-15,0-1 16,87 75-16,114 49 15,1 0 1,28 25-16,87 75 0,58-125 16,-1 25-1,-86-148-15,57-25 16,-114 0-16,-145 0 16,-28 0-16,-29 0 15,-29-49 1,0-1-1,0 1-15,0 24 16,0 0-16,28-24 16,30 24-16,115-25 15,86 1-15,29-25 16,29-1-16,-173 26 16,-87-1-16,-28 1 15,-58 24 1,0 0-16,-57 25 15,0-24-15,-1-1 16,1-74-16,57 25 16,29-75-16,0 1 15,0-50-15,-29-124 16,29 74-16,-201-49 16,-58-49-16,57 49 15,-115 49-15,0 50 16,58 50-1,115 24-15,29 99 16,173 25 0,-1 0-1,1 0-15,57 0 16,29 0-16,58 0 16,57 0-16,29-74 15,29-50-15,-58 25 16,57-49-16,-143 73 15,0-73-15,-144 148 16,-29-25-16,0 0 63,57 25-48,1 0-15,86 0 16,-58 0-16,30 0 15,114 0-15,-57 0 16,0 0-16,-58 0 16,-86-24 46,28-1-46,-28 25-16,86-50 15,0 1-15,-28 24 16,-30-49-16,1 24 16,-58 1-16,0 24 31,-29 25-15,29-50 15,58 50-31,-1-99 15,-28 50-15,57-1 16,-28 26-16,-58-1 16,29 25-16,-29-50 15,0 26-15,0-26 16,0 1-16,0 24 16,0-49-16,29 24 15,-1-24-15,30 24 16,0-24-16,28-25 15,0-25 1,1 50-16,28 0 0,-29 0 16,-28 24-1,86-24-15,-29 0 16,-57 74-16,28 0 16,-57 0-16,-29-25 15,0 50 1,0 24-16,0 50 15,0 25-15,0 24 16,0 50-16,115-74 16,-29 0-16,58 24 15,-28-24-15,28 0 16,-58-25-16,-28-25 16,-58 0-16,0 1 15,0 24-15,0-25 16,-58-24-16,-28 98 15,-58 1-15,-87-1 16,-57 1-16,58-1 16,86-24-16,29 0 15,115 74-15,0-124 16,0 25-16,0 0 16,57 0-16,-28-25 15,58 50-15,-59-75 16,59 26-1,-30-26-15,59 75 16,-59-75-16,1 26 16,-29-75-16,-29 24 15,0 26-15,-29 24 16,-58 1-16,-114 48 16,-1 26-16,-57-50 15,-29 25-15,-29 24 16,0-74-16,231-24 15,57-50-15,29-74 63,0 49-63,-57-49 16,-1-50-16,-28 0 15,86 25-15,0-148 16,0 48-16,0-48 15,0-1-15,0 50 16,0-49-16,-29-50 16,-115 74-1,29 50-15,-87-25 0,29 25 16,-86 24 0,58 50-16,57 25 15,28 0-15,59 49 16,28 0-16,29 0 15,0-24-15,0-1 16,0 25 0,0-24-16,0-1 15,0 1-15,0 24 16,0 0 0,0-24-1,0-1 1,0 26-1,29-1-15,0-49 16,-1 24-16,59 1 16,-30-1-16,-28 25 15,0 1-15,0-1 16,0 0-16,-29 50 47,0 0-47,0-1 15,0 1 1,57 25 0,30-1-16,57 50 15,115-25-15,29-24 16,29-25-16,-87-25 16,-144 24-16,1 1 15,-59-25 79,1 0-78,29-25-16,28 1 15,29-1-15,1 0 16,85 0-16,30-24 15,85 24-15,-28 25 16,0-49-16,-57 49 16,-59 0-16,-114 0 15,-29 0-15,-29 24 63,57 26-48,-28-25-15,0-25 16,29 24-16,-1 1 16,1-25-1,-1 25-15,1-25 16,0 0-16,-1 0 16,30 0-16,28 0 15,-29 0-15,1 0 16,-1 0-16,-28 0 15,-30 0-15,-28-25 125,0-24-125,0 24 16,0 0-16,0 0 16,0 1-16,0-1 15,0 0-15,0 0 16,0 1 0,-28 24-16,28-25 15,-58-25-15,58 26 16,0-1-16,0 0 15,-29 25-15,29-49 16,0 24 0,-29 0-16,1 0 15,-1 1-15,29-1 16,0 0 0,0 0 62,0 1-47,-29 24-31,0 0 16,0 0-16,29-25 15,-57 25 79,-1 0-94,29 0 16,1 0-16,28-25 62,28 25-31,30 0-31,28 0 16,1 0-16,57 0 16,-58 0-16,-57 0 15,-29 25 1,-29 24-1,-28 1-15,-145 24 16,58-24-16,-86 24 16,86-25-16,-29 100 15,58-25-15,115-25 16,0 99 0,57-25-16,116 0 0,29-24 15,-1-1 1,1-98-16,-29-50 15,28 49-15,-86-49 16,-86 0-16,-58 25 31,-57 74-15,28-25-16,-86 50 16,58 99-16,28-50 15,58 75-15,0-1 16,0 1-16,29-50 15,86 24-15,-28 1 16,28-99-16,0 0 16,0 0-16,-28-25 15,-59-50-15,30-49 16,-29 0-16,28 0 16,30-25-16,114-148 15,-28 0-15,-29 0 16,0-100-16,-144 75 15,-57-25-15,-174 1 16,-201-75-16,-28 0 16,-347 24-16,-172-73 15,-230-75-15,57 173 16,432 50-16,461 149 16,172-25-1,145 49 1,-1-49-16,59 49 15,28-74-15,28 0 16,-28 49-16,-86 26 16,28-51-16,-57 1 15,0 25-15,-29-26 16,0 1-16,0 0 16,29 24-16,0-73 15,28 24-15,1-25 16,-1 0-16,30 25 15,-30-49-15,-28 73 16,0-24-16,-29 50 16,0 24-1,29 0-15,-1 1 16,1 24 0,0 0-16,29 0 15,-1 0-15,30 0 16,57 74-16,-58-25 15,58 1 1,-86-1-16,86 50 0,-58 75 16,-28-125-1,-1 25-15,-28 25 16,-29-24-16,0 24 16,0-25-16,0 50 15,0-75-15,29 1 16,28-26-16,1 26 15,0-50-15,86 0 16,-29 0-16,58 0 16,-1 0-16,-57 0 15,-28-25-15,-1 25 16,-86-25-16,-29 25 31,1 0-31,-88 25 16,59 25-16,-1 24 15,30-74-15,-1 74 16,58 25-16,86-49 16,0-26-16,144 51 15,0-1-15,-28 0 16,-30-24-16,-57 24 16,-115 50-16,-29-25 15,0 24 1,-58-23-16,-86 122 15,-115 26-15,29-25 16,-1 49-16,-28-49 16,144-50-16,115-25 15,0-24-15,0-25 16,0 0-16,58-49 16,-30 24-16,1-25 15,0 1-15,-29-1 16,29 1-16,0 24 15,-1-24-15,1-26 16,29 26-16,86-25 16,-58-25-16,87 0 15,57 0-15,58 0 16,-115 0-16,-29 0 16,-115 0-16,-58 0 31,0 24-31,-57-24 15,-58 0-15,29 0 16,-58 0-16,58 0 16,28-24-16,30-1 15,28-49-15,0 24 16,29-24 0,0-50-16,0-24 15,0-1-15,0-49 16,0 0-16,0-25 15,0 25-15,0 0 16,29-49-16,-29 49 16,0 0-16,0 74 15,0 25-15,0 0 16,0 25-16,-86-1 16,86 51-16,-58-26 15,58 1-15,0-1 16,-29 25-16,29 1 15,-29 24-15,29-25 16,0 0-16,0 0 16,0 1-16,0-1 15,0 0-15,0 0 16,0 1-16,0-1 16,-28 0-16,28 0 15,-29-24-15,29-1 16,0 26-1,-29-26 1,29 25-16,0-24 0,0 24 16,29 0 15,0 1-31,-1-1 16,1 25-16,29 0 15,-1 0-15,1 0 16,0 0-16,-1 0 15,30 49-15,28 26 16,-29-75-16,-28 24 16,-29-24-16,-1 0 15,-28-24 95,0-26-110,0 25 15,0-24-15,58-1 16,-58 1 0,86-25-16,30-25 0,85 49 15,-143-24-15,86 0 16,0-1-1,-87 51-15,1-1 16,-29 25-16,28 0 31,30 0-15,-30 25 0,87-25-16,-86 24 15,-1 1-15,1-25 16,0 0-16,-30 0 15,1 0-15,0 0 16,-29 25 15,0 0-15,0-1 0,0 1-16,29 49 15,28 1 1,-28-1-16,58 0 15,-30-24-15,1 49 16,-1-50-16,-57-24 16,58 0-16,-58-1 31,29-24-31,-29 25 31,0 0 47,29-25-46,-1 25-32,1-25 15,0 0-15,0 0 16,28 0-16,1 0 15,28 0-15,1 0 16,28-25-16,0 25 16,0-74-16,-57 49 15,-29 0 1,-1 0 0,1 25-16,-29-24 15,0-1 16,29 0 1,0 25-17,0-25 1,-29 1 0,0-1-1,0 0 1,0 0-1,28 1 1,-28-1 0,0 0-1,0 0 1,0 1 0,0-1-1,0 0-15,0 0 63,0 1-32,0-1-15,0 0 15,0 0-16,0 1 79,29 24-63,0 0 94,-29-25-125,29 25 16,-29-25-16,0 0 16,0 1-1,29 24 1,-1 0 15,1-25-31,0 25 16,-29-25-16,29 25 15,0 0 1,-29-25 31,28 25 94,1 0-126,0 0 1,0 0-1,-29-24-15,29 24 16,-1 0 0,-28-25-1,29 25-15,0-25 16,0 0 0,0 25-1,-1 0 16,1 0-15</inkml:trace>
</inkml:ink>
</file>

<file path=ppt/ink/ink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in="-2.14748E9"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5-12-03T17:26:32.347"/>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2123 10372 0,'29'0'406,"-29"-24"-406,29-1 32,0 25-1,-29-25-16,28 25-15,-28-25 16,29 25 0,-29-24-1,29-1 1,-29 0 15,29 0-31,0 25 47,-1-25-31,1 25-1,0 0 17,-29-24-17,29 24-15,-29-25 31,29 25-31,-1 0 16,1-25 0,0 0-1,0 25 1,0 0 0,-29-24-16,28 24 78,-28-25-78,29 25 31,-29-25-15,29 25-1,0 0 16,0 0 1,-29-25-32,28 25 15,1 0 32,0 0-31,0 0 15,0-24-15,-1 24 15,1 0 0,-29-25-15,29 0 46,0 25-15,0 0-16,-1 0-15,1 0 47,-29-25-63,29 25 15,0 0 32,0 0-16,-1 0 1,-28-24-17,29 24 16,0 0-15,0 0 15,0 0-15,-29-25-16,28 25 16,1 0-1,0 0 16,-29-25-31,29 25 16,0 0 15,-1 0 1,1 0-17,0 0 32,0-25 0,0 25-31,-1 0 15,1 0-16,-29-24 1,29 24-16,0 0 16,-29-25-16,29 25 15,-29-25-15,28-24 16,30 24 0,-58-25-16,29 26 15,-29-1 1,28 0-16,1 0 15,-29 1-15,29-1 16,0 0-16,0-24 16,-29 24-16,28 0 15,1 0 1,-29-24-16,0 24 16,0 0-16,0 1 15,29 24 1,-29-25-16,0 0 15,0 0 1,0-24-16,0 24 0,29 25 31,-29-25-31,0 1 16,0-1-16,0 0 16,29 25-16,-29-25 15,0 1 1,0-1-1,0 0 1,0 0-16,0 1 16,0-1-1,0 0 1,0 0 31,-29 25 31,0 25-78,0 0 16,29 0-1,-29 24-15,-28-49 16,28 50-16,-29-1 15,1 50-15,57-25 16,-58 1-16,58-1 16,0 50-16,0-50 15,0 25-15,0-25 16,29-74-16,0 25 16,0-25-16,-1 0 15,1 0-15,0 0 16,29-25-16,28-24 15,0-75-15,1 50 16,-30-25-16,-28 24 16,-29 26-16,0-1 15,0 1-15,0-1 16,0 1-16,-57-1 16,57 26-1,-29 24-15,0 0 16,29-25-1,-29 25-15,0 0 16,1 0 0,28 25-16,0-1 15,0 1-15,0 0 16,0 0 0,0-50 46,0-49-46,0 24-16,-29 25 15,29 1-15,0-1 16,0 0-16,0 0 31,0 1-15,0-1-1,0 0 1,0 0-16,0 1 16,-29-1-16,0-49 15,-28 49-15,28-74 16,-58 25-16,59 24 16,-30 25-16,58 1 15,0-1-15,0 0 16,0 0 46,0 1-46,0-1-16,0-25 16,0 26-16,0-51 15,0 26-15,0-25 16,29-25-16,-29-1 15,29 26-15,-29 0 16,28 0-16,-28-25 16,0 24-16,0 1 15,0 25-15,0-26 16,0 26-16,0 24 16,0 0-16,-28 25 31,-1 0-16,29 25-15,-29 25 16,-28 49-16,57 24 16,0 26-1,0 49-15,0 0 0,28 25 16,145 0-16,-173-25 16,115 24-16,116-48 15,-30-75 1,-57 49-16,-86-98 15,86-26-15,-58 1 16,-28 0-16,28-25 16,58 25-16,-86-25 15,-1 0-15,1 0 16,-29 0-16,-29 24 62,0 1-62,0 25 16,0 24-16,0 0 16,0 0-16,0 25 15,0 0-15,0 25 16,0-25-16,-29-25 16,29 25-16,-29-49 15,29-1-15,-57-49 16,28 0-16,-29 0 15,29 0 1,-57 0-16,0-24 16,-116-26-16,116 1 15,-116-50 1,-144-25-16,30 0 16,28 50-16,-29-25 15,58 25-15,144 74 16,28 0-16,58 0 15,29-50 1,144 1 0,-28-100-16,200 50 15,116-74-15,-29-25 16,29 49-16,-57-49 16,-1-24-16,-172 48 15,-1 1-15,-86 49 16,-115 25-16,0 50 15,0 24 1,0 0-16,-28 0 16,28 1-16,-29-1 15,29 0-15,0 0 16,29-49 0,57 25-16,-28-50 15,143 0-15,1-25 16,-58-25-16,57 50 15,-85 50-15,-30 49 16,-86-25 0,-29 25-1,0 0 1,-86 0-16,29 50 16,-58-1-16,-58 75 15,58-25-15,0-25 16,0 149-16,115-99 15,29 74-15,0 0 16,0 99-16,0 0 16,58-74-16,28 24 15,-57-24-15,173 49 16,-1-49-16,87 0 16,-28-25-16,143-75 15,-86-24-15,-30-49 16,59-50-16,-87 25 15,-172-25-15,-59 0 16,-114 0 0,0 25-1,-87-25-15,-58 0 16,-56 0-16,27 49 16,-28-49-16,116-25 15,56 1-15,30-100 16,86 49-16,0-24 15,0-99 1,0-49-16,0-50 16,0 0-16,-58 0 15,58 0-15,0 0 16,0 0-16,0 49 16,-28-24-16,28 74 15,86-25-15,29 50 16,0 49-16,-57 50 15,-58 49-15,-115 50 32,0 148-17,-87 0-15,29 1 16,-57 73-16,201 1 16,29-50-16,0 0 15,173 25-15,144-25 16,172-75-16,-28-123 15,316 0-15,433-24 16,-116-100-16,-345-124 16,28-98-16,-431 98 15,-173 25 1,-173 25-16,-144 25 0,-288-25 16,-86 25-1,-490 74-15,-259 99 16,-29 0-16,-115 0 15,144 223-15,115-50 16,604 74-16,289-49 16,173-24-16,86-100 15,115 74-15,144 51 16,58-1-16,230-75 16,29-73-16,29-50 15,115 0-15,-144-74 16,29-149-16,-116-25 15,-230 75-15,-144-50 16,-115 25-16,-115 0 16,-259 0-16,-202 74 15,-317 75-15,-287 49 16,-116 0-16,-231 371 16,88 174-16,690-75 15,374-99-15,174-24 16,201-50-1,259-25-15,231 0 16,287-49-16,346-50 0,403-173 16,30-24-1,27-249-15,59-123 16,-375-173-16,-576 148 16,-518 199-16,-116-26 15,-229 75-15,-318-124 16,-230 0-16,-345 24 15,-375 199-15,144 25 16,0 49-16,231 0 16,575 99-16,288 0 15,202 24-15,173 26 16,144-75-16,201 50 16,375-75-16,403-49 15,0 0-15,-144 0 16,230-148-16,-230-100 15,-317 1-15,-490-75 16,-229 99-16,-116 50 16,-260 25-16,-56-75 15,-174-25-15,-201 1 16,-115 98-16,287 124 16,59 25-16,172 0 15,230 0 1,202 0-1,230 75 1,87-51-16,144-24 16,374 0-16,317 0 15,-231-24-15,-489-51 16,-86-48-16,-173-1 16,-317 99-16,0 0 15,-202-24 1,-144 49-16,-114 0 15,-30 0-15,-86 0 16,0 25-16,144 98 16,58 26-16,172 49 15,174-99-15,28 25 16,86 0-16,173 49 16,0 25-16,173-74 15,-29-50-15,58-74 16,0 49-16,0-73 15,-116 24-15,-86-75 16,-172 51-16,-87-1 16,-29-49-16,-144-25 15,-144 24 1,-143 1-16,-1 25 0,-57 24 16,-58 25-1,57 0-15,-57 49 16,144 26-16,288 98 15,58 50-15,86-25 16,86 24-16,145 1 16,86-25-16,-1 0 15,145-74-15,57-50 16,1-74-16,-145 0 16,-28-124-16,-116-49 15,-115 25-15,-115-1 16,-57-24-16,-202 0 15,-116-75-15,-57 50 16,-144 74-16,-57 75 16,-87 49-16,57 74 15,203 174-15,28 73 16,144 100-16,86-25 16,202 50-16,115-124 15,202 49-15,86-49 16,29-25-16,173-75 15,-87-147 1,58-75-16,-173 0 0,-115 0 16,-144-50-1,-115 1-15,-86-1 16,-145-49 0,0-25-16,-143 25 15,-1 50-15,1 49 16,28 0-16,87 0 15,172 0-15,0 25 16,58 24-16,29 1 16,115 49-16,29 49 15,29-49-15,-1 0 16,30-25-16,143-49 16,-29-25-16,-57 0 15,-57 0-15,-145-25 16,1-49-16,-87 25 15,-144-125-15,-58 1 16,-57-25-16,-115-49 16,-58 24-16,-173-198 15,0 50-15,0-25 16,289 74-16,28 50 16,172-1-16,116 26 15,0 98-15,0-24 16,87 99-1,28-25-15,-29 49 16,30 26-16,-59-1 16,58 25-16,-57 0 15,28-25-15,30 0 16,56 25-16,1-74 16,144-25-16,0-25 15,28 0-15,30-24 16,-59 24-16,-28 50 15,-86-25-15,-145 74 16,-114 25 15,-1 25-31,-86 74 16,58-50-16,0 75 16,57-74-16,0 73 15,29-24-15,0-24 16,58 48-16,86-23 15,-58 23-15,115 51 16,1-26-16,86 75 16,-86-75-16,57 1 15,-58-1 1,30 26-16,-87 24 16,86-25-16,-172-49 15,-30-50-15,1 74 16,29-24-16,-58 74 15,-29-74-15,0-25 16,-115 99-16,-86-25 16,-29 100-16,-29-26 15,29-74-15,-58 75 16,115-75-16,87-49 16,86-75-16,58-73 31,-29-1-16,29-74-15,-29 0 16,0-99-16,0 0 16,0-50-16,0-98 15,0-1-15,0-148 16,0 50-16,0-100 16,0 50-16,173-74 15,-29 74-15,201 0 16,-57 123-16,0 150 15,-173 48 1,-86 125-16,-29 98 31,-29 50-31,1-24 16,28 24-16,0-25 16,28-25-16,30 1 15,172-50-15,58 0 16,58 0-16,115-50 15,-29-148-15,-173 75 16,-58-1-16,-172 99 16,-29 0-16,-57 25 15,-116 0-15,-115 0 16,-58 0-16,-57 0 16,29 0-16,143 50 15,116-50-15,86 0 16,58 0-1,-29-25 17,0 0-17,-57 25-15,-116 0 16,-29 0-16,-28 0 16,57 0-1,87 0-15,57 0 16,58 25-16,28-25 15,30 0 1,-1 0-16,-57 0 16,-87 0-1,-28 25 1,-58 49-16,-87-24 16,-85-1-16,-30 75 15,29 24-15,58 26 16,202-51-16,57-48 15,0-26-15,115 50 16,29 0-16,115 0 16,-115-25-16,-87-24 15,-57-1-15,0 1 16,-28 24-16,-116 99 16,-29-49-16,-29 50 15,87-1-15,29 0 16,86 0-16,115 1 15,202 24-15,172-99 16,87 0-16,375-99 16,344 0-16,-85-50 15,-346-49-15,-490 0 16,-316 0 0,-58 50-16,-144-26 15,-202-24-15,-172-24 16,-58 98-16,0 25 15,58 0-15,57-50 16,259-49-16,173 50 16,29-1-16,87-73 15,143-26-15,-28-24 16,57-75-16,-86 124 16,-173 50-16,0 49 15,-58-24-15,-86 24 16,-86-24-16,-173 49 15,-1 0-15,-56 24 16,114 51-16,145-1 16,85-49-16,116-1 15,58-24 1,28-24-16,30-75 16,85 0-16,-86-25 15,1 0-15,-88 25 16,-28 0-16,0 50 15,-115-1-15,29-24 16,28 0 0,-57 24-16,115 25 15,0-24-15,0 24 16,0-49-16,86 0 16,-28-1-16,86-24 15,-29-24-15,29 24 16,-57 24-16,-87 1 15,0 49-15,0 1 16,28 24 31,87-25-47,202-25 16,86 50-16,58-24 15,58-26-15,-116 1 16,-144-1-16,-173 50 15,-172 0 1,-1 25 0,-85 24-16,-87 26 15,143-75-15,88 49 16,-1-49-16,58 0 16,28 0-1,58-25 1,29-49-16,-29 25 0,-86 24 15,-29 0 1,-29 25 0,-28 0-16,-29 0 15,-58 0-15,28 0 16,-114 0-16,115 0 16,-29 50-16,0-26 15,57 1-15,-85 25 16,56-1-16,30 25 15,0 25-15,-30-24 16,30 24-16,0 24 16,-58 100-16,86-99 15,58 74-15,0-50 16,115 75-16,231 25 16,-87-100-16,202-24 15,172-124-15,1 0 16,57 0-16,-115 0 15,-173 0-15,-230 0 16,-144 0-16,-58 0 16,-115 0-1,-58 0 1,-143 0-16,-1 0 0,-28 25 16,201 49-1,0 50-15,144-50 16,1 0-16,28-24 15,28 24-15,30-49 16,86 0-16,115 49 16,29-74-16,0 0 15,58 0-15,-58 0 16,-58 0-16,-86 0 16,-144-25-16,0 0 15,-115 1 1,28-1-16,-172 0 15,0-49-15,-144-50 16,29 50-16,-58-124 16,28-50-16,59 1 15,28-1-15,58 25 16,86 1-16,0 98 16,1-99-16,143 0 15,-86 50-15,86 124 16,0-1-16,58 124 47,28 50-47,30 25 15,-58 123-15,-29-25 16,0 50-16,-58 0 16,-86 75-16,58-125 15,-58 125-15,28-100 16,59-25-16,28-49 15,29-24-15,29-51 16,144-48-16,115-1 16,57-74-16,116 0 15,57-50-15,116-222 16,-145 25-16,-316-26 16,-29 26-16,-201-26 15,-231 51-15,-260-100 16,-661-25-16,-173 26 15,-87 123-15,-662 123 16,259 75-16,231 0 16,115 0-16,201 50 15,864 98-15,231 1 16,201-25-16,87-1 16,86 51-16,86 48 15,29 1 1,87 74-16,-87-123 15,230 73-15,-28-24 0,288-149 16,316 0 0,231-74-16,374-49 15,404-298-15,-58-321 16,-461 148-16,-403-49 16,-778 198-16,-230 98 15,-259 26-15,-202-1 16,-374-24-16,-576 24 15,-144 248-15,-691 0 16,-145 50-16,289 296 16,489 174-16,30 25 15,920-199-15,260-24 16,201-74-16,174-26 16,85 1-16,231 25 15,115-1-15,317 26 16,288-51-16,144-222 15,0 0-15,115 0 16,259-99-16,-316-74 16,-404-50-16,-489 25 15,-288 0 1,-173 50-16,-173-26 0,-259-123 16,-432 50-1,-490 74-15,-114-25 16,-174 198-16,1 0 15,201 24-15,403 224 16,461-1-16,317-24 16,230-50-16,116 50 15,201 0-15,115 25 16,173 73-16,201-24 16,289-24-16,143-150 15,-489-123-15,29 50 16,-231-50-16,-57 0 15,-173 0-15,-230-25 16,-58 0-16,0-49 16,-115 25-16,-145-75 15,1-25-15,29 125 16,-87-51-16,87 75 16,143 0-16,58 25 15,29 25-15,0-1 16,87 75-16,114 49 15,1 0 1,28 25-16,87 75 0,58-125 16,-1 25-1,-86-148-15,57-25 16,-114 0-16,-145 0 16,-28 0-16,-29 0 15,-29-49 1,0-1-1,0 1-15,0 24 16,0 0-16,28-24 16,30 24-16,115-25 15,86 1-15,29-25 16,29-1-16,-173 26 16,-87-1-16,-28 1 15,-58 24 1,0 0-16,-57 25 15,0-24-15,-1-1 16,1-74-16,57 25 16,29-75-16,0 1 15,0-50-15,-29-124 16,29 74-16,-201-49 16,-58-49-16,57 49 15,-115 49-15,0 50 16,58 50-1,115 24-15,29 99 16,173 25 0,-1 0-1,1 0-15,57 0 16,29 0-16,58 0 16,57 0-16,29-74 15,29-50-15,-58 25 16,57-49-16,-143 73 15,0-73-15,-144 148 16,-29-25-16,0 0 63,57 25-48,1 0-15,86 0 16,-58 0-16,30 0 15,114 0-15,-57 0 16,0 0-16,-58 0 16,-86-24 46,28-1-46,-28 25-16,86-50 15,0 1-15,-28 24 16,-30-49-16,1 24 16,-58 1-16,0 24 31,-29 25-15,29-50 15,58 50-31,-1-99 15,-28 50-15,57-1 16,-28 26-16,-58-1 16,29 25-16,-29-50 15,0 26-15,0-26 16,0 1-16,0 24 16,0-49-16,29 24 15,-1-24-15,30 24 16,0-24-16,28-25 15,0-25 1,1 50-16,28 0 0,-29 0 16,-28 24-1,86-24-15,-29 0 16,-57 74-16,28 0 16,-57 0-16,-29-25 15,0 50 1,0 24-16,0 50 15,0 25-15,0 24 16,0 50-16,115-74 16,-29 0-16,58 24 15,-28-24-15,28 0 16,-58-25-16,-28-25 16,-58 0-16,0 1 15,0 24-15,0-25 16,-58-24-16,-28 98 15,-58 1-15,-87-1 16,-57 1-16,58-1 16,86-24-16,29 0 15,115 74-15,0-124 16,0 25-16,0 0 16,57 0-16,-28-25 15,58 50-15,-59-75 16,59 26-1,-30-26-15,59 75 16,-59-75-16,1 26 16,-29-75-16,-29 24 15,0 26-15,-29 24 16,-58 1-16,-114 48 16,-1 26-16,-57-50 15,-29 25-15,-29 24 16,0-74-16,231-24 15,57-50-15,29-74 63,0 49-63,-57-49 16,-1-50-16,-28 0 15,86 25-15,0-148 16,0 48-16,0-48 15,0-1-15,0 50 16,0-49-16,-29-50 16,-115 74-1,29 50-15,-87-25 0,29 25 16,-86 24 0,58 50-16,57 25 15,28 0-15,59 49 16,28 0-16,29 0 15,0-24-15,0-1 16,0 25 0,0-24-16,0-1 15,0 1-15,0 24 16,0 0 0,0-24-1,0-1 1,0 26-1,29-1-15,0-49 16,-1 24-16,59 1 16,-30-1-16,-28 25 15,0 1-15,0-1 16,0 0-16,-29 50 47,0 0-47,0-1 15,0 1 1,57 25 0,30-1-16,57 50 15,115-25-15,29-24 16,29-25-16,-87-25 16,-144 24-16,1 1 15,-59-25 79,1 0-78,29-25-16,28 1 15,29-1-15,1 0 16,85 0-16,30-24 15,85 24-15,-28 25 16,0-49-16,-57 49 16,-59 0-16,-114 0 15,-29 0-15,-29 24 63,57 26-48,-28-25-15,0-25 16,29 24-16,-1 1 16,1-25-1,-1 25-15,1-25 16,0 0-16,-1 0 16,30 0-16,28 0 15,-29 0-15,1 0 16,-1 0-16,-28 0 15,-30 0-15,-28-25 125,0-24-125,0 24 16,0 0-16,0 0 16,0 1-16,0-1 15,0 0-15,0 0 16,0 1 0,-28 24-16,28-25 15,-58-25-15,58 26 16,0-1-16,0 0 15,-29 25-15,29-49 16,0 24 0,-29 0-16,1 0 15,-1 1-15,29-1 16,0 0 0,0 0 62,0 1-47,-29 24-31,0 0 16,0 0-16,29-25 15,-57 25 79,-1 0-94,29 0 16,1 0-16,28-25 62,28 25-31,30 0-31,28 0 16,1 0-16,57 0 16,-58 0-16,-57 0 15,-29 25 1,-29 24-1,-28 1-15,-145 24 16,58-24-16,-86 24 16,86-25-16,-29 100 15,58-25-15,115-25 16,0 99 0,57-25-16,116 0 0,29-24 15,-1-1 1,1-98-16,-29-50 15,28 49-15,-86-49 16,-86 0-16,-58 25 31,-57 74-15,28-25-16,-86 50 16,58 99-16,28-50 15,58 75-15,0-1 16,0 1-16,29-50 15,86 24-15,-28 1 16,28-99-16,0 0 16,0 0-16,-28-25 15,-59-50-15,30-49 16,-29 0-16,28 0 16,30-25-16,114-148 15,-28 0-15,-29 0 16,0-100-16,-144 75 15,-57-25-15,-174 1 16,-201-75-16,-28 0 16,-347 24-16,-172-73 15,-230-75-15,57 173 16,432 50-16,461 149 16,172-25-1,145 49 1,-1-49-16,59 49 15,28-74-15,28 0 16,-28 49-16,-86 26 16,28-51-16,-57 1 15,0 25-15,-29-26 16,0 1-16,0 0 16,29 24-16,0-73 15,28 24-15,1-25 16,-1 0-16,30 25 15,-30-49-15,-28 73 16,0-24-16,-29 50 16,0 24-1,29 0-15,-1 1 16,1 24 0,0 0-16,29 0 15,-1 0-15,30 0 16,57 74-16,-58-25 15,58 1 1,-86-1-16,86 50 0,-58 75 16,-28-125-1,-1 25-15,-28 25 16,-29-24-16,0 24 16,0-25-16,0 50 15,0-75-15,29 1 16,28-26-16,1 26 15,0-50-15,86 0 16,-29 0-16,58 0 16,-1 0-16,-57 0 15,-28-25-15,-1 25 16,-86-25-16,-29 25 31,1 0-31,-88 25 16,59 25-16,-1 24 15,30-74-15,-1 74 16,58 25-16,86-49 16,0-26-16,144 51 15,0-1-15,-28 0 16,-30-24-16,-57 24 16,-115 50-16,-29-25 15,0 24 1,-58-23-16,-86 122 15,-115 26-15,29-25 16,-1 49-16,-28-49 16,144-50-16,115-25 15,0-24-15,0-25 16,0 0-16,58-49 16,-30 24-16,1-25 15,0 1-15,-29-1 16,29 1-16,0 24 15,-1-24-15,1-26 16,29 26-16,86-25 16,-58-25-16,87 0 15,57 0-15,58 0 16,-115 0-16,-29 0 16,-115 0-16,-58 0 31,0 24-31,-57-24 15,-58 0-15,29 0 16,-58 0-16,58 0 16,28-24-16,30-1 15,28-49-15,0 24 16,29-24 0,0-50-16,0-24 15,0-1-15,0-49 16,0 0-16,0-25 15,0 25-15,0 0 16,29-49-16,-29 49 16,0 0-16,0 74 15,0 25-15,0 0 16,0 25-16,-86-1 16,86 51-16,-58-26 15,58 1-15,0-1 16,-29 25-16,29 1 15,-29 24-15,29-25 16,0 0-16,0 0 16,0 1-16,0-1 15,0 0-15,0 0 16,0 1-16,0-1 16,-28 0-16,28 0 15,-29-24-15,29-1 16,0 26-1,-29-26 1,29 25-16,0-24 0,0 24 16,29 0 15,0 1-31,-1-1 16,1 25-16,29 0 15,-1 0-15,1 0 16,0 0-16,-1 0 15,30 49-15,28 26 16,-29-75-16,-28 24 16,-29-24-16,-1 0 15,-28-24 95,0-26-110,0 25 15,0-24-15,58-1 16,-58 1 0,86-25-16,30-25 0,85 49 15,-143-24-15,86 0 16,0-1-1,-87 51-15,1-1 16,-29 25-16,28 0 31,30 0-15,-30 25 0,87-25-16,-86 24 15,-1 1-15,1-25 16,0 0-16,-30 0 15,1 0-15,0 0 16,-29 25 15,0 0-15,0-1 0,0 1-16,29 49 15,28 1 1,-28-1-16,58 0 15,-30-24-15,1 49 16,-1-50-16,-57-24 16,58 0-16,-58-1 31,29-24-31,-29 25 31,0 0 47,29-25-46,-1 25-32,1-25 15,0 0-15,0 0 16,28 0-16,1 0 15,28 0-15,1 0 16,28-25-16,0 25 16,0-74-16,-57 49 15,-29 0 1,-1 0 0,1 25-16,-29-24 15,0-1 16,29 0 1,0 25-17,0-25 1,-29 1 0,0-1-1,0 0 1,0 0-1,28 1 1,-28-1 0,0 0-1,0 0 1,0 1 0,0-1-1,0 0-15,0 0 63,0 1-32,0-1-15,0 0 15,0 0-16,0 1 79,29 24-63,0 0 94,-29-25-125,29 25 16,-29-25-16,0 0 16,0 1-1,29 24 1,-1 0 15,1-25-31,0 25 16,-29-25-16,29 25 15,0 0 1,-29-25 31,28 25 94,1 0-126,0 0 1,0 0-1,-29-24-15,29 24 16,-1 0 0,-28-25-1,29 25-15,0-25 16,0 0 0,0 25-1,-1 0 16,1 0-15</inkml:trace>
</inkml:ink>
</file>

<file path=ppt/ink/ink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in="-2.14748E9"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15-12-03T17:26:32.347"/>
    </inkml:context>
    <inkml:brush xml:id="br0">
      <inkml:brushProperty name="width" value="0.15875" units="cm"/>
      <inkml:brushProperty name="height" value="0.15875" units="cm"/>
      <inkml:brushProperty name="color" value="#ED1C24"/>
      <inkml:brushProperty name="fitToCurve" value="1"/>
    </inkml:brush>
  </inkml:definitions>
  <inkml:trace contextRef="#ctx0" brushRef="#br0">2123 10372 0,'29'0'406,"-29"-24"-406,29-1 32,0 25-1,-29-25-16,28 25-15,-28-25 16,29 25 0,-29-24-1,29-1 1,-29 0 15,29 0-31,0 25 47,-1-25-31,1 25-1,0 0 17,-29-24-17,29 24-15,-29-25 31,29 25-31,-1 0 16,1-25 0,0 0-1,0 25 1,0 0 0,-29-24-16,28 24 78,-28-25-78,29 25 31,-29-25-15,29 25-1,0 0 16,0 0 1,-29-25-32,28 25 15,1 0 32,0 0-31,0 0 15,0-24-15,-1 24 15,1 0 0,-29-25-15,29 0 46,0 25-15,0 0-16,-1 0-15,1 0 47,-29-25-63,29 25 15,0 0 32,0 0-16,-1 0 1,-28-24-17,29 24 16,0 0-15,0 0 15,0 0-15,-29-25-16,28 25 16,1 0-1,0 0 16,-29-25-31,29 25 16,0 0 15,-1 0 1,1 0-17,0 0 32,0-25 0,0 25-31,-1 0 15,1 0-16,-29-24 1,29 24-16,0 0 16,-29-25-16,29 25 15,-29-25-15,28-24 16,30 24 0,-58-25-16,29 26 15,-29-1 1,28 0-16,1 0 15,-29 1-15,29-1 16,0 0-16,0-24 16,-29 24-16,28 0 15,1 0 1,-29-24-16,0 24 16,0 0-16,0 1 15,29 24 1,-29-25-16,0 0 15,0 0 1,0-24-16,0 24 0,29 25 31,-29-25-31,0 1 16,0-1-16,0 0 16,29 25-16,-29-25 15,0 1 1,0-1-1,0 0 1,0 0-16,0 1 16,0-1-1,0 0 1,0 0 31,-29 25 31,0 25-78,0 0 16,29 0-1,-29 24-15,-28-49 16,28 50-16,-29-1 15,1 50-15,57-25 16,-58 1-16,58-1 16,0 50-16,0-50 15,0 25-15,0-25 16,29-74-16,0 25 16,0-25-16,-1 0 15,1 0-15,0 0 16,29-25-16,28-24 15,0-75-15,1 50 16,-30-25-16,-28 24 16,-29 26-16,0-1 15,0 1-15,0-1 16,0 1-16,-57-1 16,57 26-1,-29 24-15,0 0 16,29-25-1,-29 25-15,0 0 16,1 0 0,28 25-16,0-1 15,0 1-15,0 0 16,0 0 0,0-50 46,0-49-46,0 24-16,-29 25 15,29 1-15,0-1 16,0 0-16,0 0 31,0 1-15,0-1-1,0 0 1,0 0-16,0 1 16,-29-1-16,0-49 15,-28 49-15,28-74 16,-58 25-16,59 24 16,-30 25-16,58 1 15,0-1-15,0 0 16,0 0 46,0 1-46,0-1-16,0-25 16,0 26-16,0-51 15,0 26-15,0-25 16,29-25-16,-29-1 15,29 26-15,-29 0 16,28 0-16,-28-25 16,0 24-16,0 1 15,0 25-15,0-26 16,0 26-16,0 24 16,0 0-16,-28 25 31,-1 0-16,29 25-15,-29 25 16,-28 49-16,57 24 16,0 26-1,0 49-15,0 0 0,28 25 16,145 0-16,-173-25 16,115 24-16,116-48 15,-30-75 1,-57 49-16,-86-98 15,86-26-15,-58 1 16,-28 0-16,28-25 16,58 25-16,-86-25 15,-1 0-15,1 0 16,-29 0-16,-29 24 62,0 1-62,0 25 16,0 24-16,0 0 16,0 0-16,0 25 15,0 0-15,0 25 16,0-25-16,-29-25 16,29 25-16,-29-49 15,29-1-15,-57-49 16,28 0-16,-29 0 15,29 0 1,-57 0-16,0-24 16,-116-26-16,116 1 15,-116-50 1,-144-25-16,30 0 16,28 50-16,-29-25 15,58 25-15,144 74 16,28 0-16,58 0 15,29-50 1,144 1 0,-28-100-16,200 50 15,116-74-15,-29-25 16,29 49-16,-57-49 16,-1-24-16,-172 48 15,-1 1-15,-86 49 16,-115 25-16,0 50 15,0 24 1,0 0-16,-28 0 16,28 1-16,-29-1 15,29 0-15,0 0 16,29-49 0,57 25-16,-28-50 15,143 0-15,1-25 16,-58-25-16,57 50 15,-85 50-15,-30 49 16,-86-25 0,-29 25-1,0 0 1,-86 0-16,29 50 16,-58-1-16,-58 75 15,58-25-15,0-25 16,0 149-16,115-99 15,29 74-15,0 0 16,0 99-16,0 0 16,58-74-16,28 24 15,-57-24-15,173 49 16,-1-49-16,87 0 16,-28-25-16,143-75 15,-86-24-15,-30-49 16,59-50-16,-87 25 15,-172-25-15,-59 0 16,-114 0 0,0 25-1,-87-25-15,-58 0 16,-56 0-16,27 49 16,-28-49-16,116-25 15,56 1-15,30-100 16,86 49-16,0-24 15,0-99 1,0-49-16,0-50 16,0 0-16,-58 0 15,58 0-15,0 0 16,0 0-16,0 49 16,-28-24-16,28 74 15,86-25-15,29 50 16,0 49-16,-57 50 15,-58 49-15,-115 50 32,0 148-17,-87 0-15,29 1 16,-57 73-16,201 1 16,29-50-16,0 0 15,173 25-15,144-25 16,172-75-16,-28-123 15,316 0-15,433-24 16,-116-100-16,-345-124 16,28-98-16,-431 98 15,-173 25 1,-173 25-16,-144 25 0,-288-25 16,-86 25-1,-490 74-15,-259 99 16,-29 0-16,-115 0 15,144 223-15,115-50 16,604 74-16,289-49 16,173-24-16,86-100 15,115 74-15,144 51 16,58-1-16,230-75 16,29-73-16,29-50 15,115 0-15,-144-74 16,29-149-16,-116-25 15,-230 75-15,-144-50 16,-115 25-16,-115 0 16,-259 0-16,-202 74 15,-317 75-15,-287 49 16,-116 0-16,-231 371 16,88 174-16,690-75 15,374-99-15,174-24 16,201-50-1,259-25-15,231 0 16,287-49-16,346-50 0,403-173 16,30-24-1,27-249-15,59-123 16,-375-173-16,-576 148 16,-518 199-16,-116-26 15,-229 75-15,-318-124 16,-230 0-16,-345 24 15,-375 199-15,144 25 16,0 49-16,231 0 16,575 99-16,288 0 15,202 24-15,173 26 16,144-75-16,201 50 16,375-75-16,403-49 15,0 0-15,-144 0 16,230-148-16,-230-100 15,-317 1-15,-490-75 16,-229 99-16,-116 50 16,-260 25-16,-56-75 15,-174-25-15,-201 1 16,-115 98-16,287 124 16,59 25-16,172 0 15,230 0 1,202 0-1,230 75 1,87-51-16,144-24 16,374 0-16,317 0 15,-231-24-15,-489-51 16,-86-48-16,-173-1 16,-317 99-16,0 0 15,-202-24 1,-144 49-16,-114 0 15,-30 0-15,-86 0 16,0 25-16,144 98 16,58 26-16,172 49 15,174-99-15,28 25 16,86 0-16,173 49 16,0 25-16,173-74 15,-29-50-15,58-74 16,0 49-16,0-73 15,-116 24-15,-86-75 16,-172 51-16,-87-1 16,-29-49-16,-144-25 15,-144 24 1,-143 1-16,-1 25 0,-57 24 16,-58 25-1,57 0-15,-57 49 16,144 26-16,288 98 15,58 50-15,86-25 16,86 24-16,145 1 16,86-25-16,-1 0 15,145-74-15,57-50 16,1-74-16,-145 0 16,-28-124-16,-116-49 15,-115 25-15,-115-1 16,-57-24-16,-202 0 15,-116-75-15,-57 50 16,-144 74-16,-57 75 16,-87 49-16,57 74 15,203 174-15,28 73 16,144 100-16,86-25 16,202 50-16,115-124 15,202 49-15,86-49 16,29-25-16,173-75 15,-87-147 1,58-75-16,-173 0 0,-115 0 16,-144-50-1,-115 1-15,-86-1 16,-145-49 0,0-25-16,-143 25 15,-1 50-15,1 49 16,28 0-16,87 0 15,172 0-15,0 25 16,58 24-16,29 1 16,115 49-16,29 49 15,29-49-15,-1 0 16,30-25-16,143-49 16,-29-25-16,-57 0 15,-57 0-15,-145-25 16,1-49-16,-87 25 15,-144-125-15,-58 1 16,-57-25-16,-115-49 16,-58 24-16,-173-198 15,0 50-15,0-25 16,289 74-16,28 50 16,172-1-16,116 26 15,0 98-15,0-24 16,87 99-1,28-25-15,-29 49 16,30 26-16,-59-1 16,58 25-16,-57 0 15,28-25-15,30 0 16,56 25-16,1-74 16,144-25-16,0-25 15,28 0-15,30-24 16,-59 24-16,-28 50 15,-86-25-15,-145 74 16,-114 25 15,-1 25-31,-86 74 16,58-50-16,0 75 16,57-74-16,0 73 15,29-24-15,0-24 16,58 48-16,86-23 15,-58 23-15,115 51 16,1-26-16,86 75 16,-86-75-16,57 1 15,-58-1 1,30 26-16,-87 24 16,86-25-16,-172-49 15,-30-50-15,1 74 16,29-24-16,-58 74 15,-29-74-15,0-25 16,-115 99-16,-86-25 16,-29 100-16,-29-26 15,29-74-15,-58 75 16,115-75-16,87-49 16,86-75-16,58-73 31,-29-1-16,29-74-15,-29 0 16,0-99-16,0 0 16,0-50-16,0-98 15,0-1-15,0-148 16,0 50-16,0-100 16,0 50-16,173-74 15,-29 74-15,201 0 16,-57 123-16,0 150 15,-173 48 1,-86 125-16,-29 98 31,-29 50-31,1-24 16,28 24-16,0-25 16,28-25-16,30 1 15,172-50-15,58 0 16,58 0-16,115-50 15,-29-148-15,-173 75 16,-58-1-16,-172 99 16,-29 0-16,-57 25 15,-116 0-15,-115 0 16,-58 0-16,-57 0 16,29 0-16,143 50 15,116-50-15,86 0 16,58 0-1,-29-25 17,0 0-17,-57 25-15,-116 0 16,-29 0-16,-28 0 16,57 0-1,87 0-15,57 0 16,58 25-16,28-25 15,30 0 1,-1 0-16,-57 0 16,-87 0-1,-28 25 1,-58 49-16,-87-24 16,-85-1-16,-30 75 15,29 24-15,58 26 16,202-51-16,57-48 15,0-26-15,115 50 16,29 0-16,115 0 16,-115-25-16,-87-24 15,-57-1-15,0 1 16,-28 24-16,-116 99 16,-29-49-16,-29 50 15,87-1-15,29 0 16,86 0-16,115 1 15,202 24-15,172-99 16,87 0-16,375-99 16,344 0-16,-85-50 15,-346-49-15,-490 0 16,-316 0 0,-58 50-16,-144-26 15,-202-24-15,-172-24 16,-58 98-16,0 25 15,58 0-15,57-50 16,259-49-16,173 50 16,29-1-16,87-73 15,143-26-15,-28-24 16,57-75-16,-86 124 16,-173 50-16,0 49 15,-58-24-15,-86 24 16,-86-24-16,-173 49 15,-1 0-15,-56 24 16,114 51-16,145-1 16,85-49-16,116-1 15,58-24 1,28-24-16,30-75 16,85 0-16,-86-25 15,1 0-15,-88 25 16,-28 0-16,0 50 15,-115-1-15,29-24 16,28 0 0,-57 24-16,115 25 15,0-24-15,0 24 16,0-49-16,86 0 16,-28-1-16,86-24 15,-29-24-15,29 24 16,-57 24-16,-87 1 15,0 49-15,0 1 16,28 24 31,87-25-47,202-25 16,86 50-16,58-24 15,58-26-15,-116 1 16,-144-1-16,-173 50 15,-172 0 1,-1 25 0,-85 24-16,-87 26 15,143-75-15,88 49 16,-1-49-16,58 0 16,28 0-1,58-25 1,29-49-16,-29 25 0,-86 24 15,-29 0 1,-29 25 0,-28 0-16,-29 0 15,-58 0-15,28 0 16,-114 0-16,115 0 16,-29 50-16,0-26 15,57 1-15,-85 25 16,56-1-16,30 25 15,0 25-15,-30-24 16,30 24-16,0 24 16,-58 100-16,86-99 15,58 74-15,0-50 16,115 75-16,231 25 16,-87-100-16,202-24 15,172-124-15,1 0 16,57 0-16,-115 0 15,-173 0-15,-230 0 16,-144 0-16,-58 0 16,-115 0-1,-58 0 1,-143 0-16,-1 0 0,-28 25 16,201 49-1,0 50-15,144-50 16,1 0-16,28-24 15,28 24-15,30-49 16,86 0-16,115 49 16,29-74-16,0 0 15,58 0-15,-58 0 16,-58 0-16,-86 0 16,-144-25-16,0 0 15,-115 1 1,28-1-16,-172 0 15,0-49-15,-144-50 16,29 50-16,-58-124 16,28-50-16,59 1 15,28-1-15,58 25 16,86 1-16,0 98 16,1-99-16,143 0 15,-86 50-15,86 124 16,0-1-16,58 124 47,28 50-47,30 25 15,-58 123-15,-29-25 16,0 50-16,-58 0 16,-86 75-16,58-125 15,-58 125-15,28-100 16,59-25-16,28-49 15,29-24-15,29-51 16,144-48-16,115-1 16,57-74-16,116 0 15,57-50-15,116-222 16,-145 25-16,-316-26 16,-29 26-16,-201-26 15,-231 51-15,-260-100 16,-661-25-16,-173 26 15,-87 123-15,-662 123 16,259 75-16,231 0 16,115 0-16,201 50 15,864 98-15,231 1 16,201-25-16,87-1 16,86 51-16,86 48 15,29 1 1,87 74-16,-87-123 15,230 73-15,-28-24 0,288-149 16,316 0 0,231-74-16,374-49 15,404-298-15,-58-321 16,-461 148-16,-403-49 16,-778 198-16,-230 98 15,-259 26-15,-202-1 16,-374-24-16,-576 24 15,-144 248-15,-691 0 16,-145 50-16,289 296 16,489 174-16,30 25 15,920-199-15,260-24 16,201-74-16,174-26 16,85 1-16,231 25 15,115-1-15,317 26 16,288-51-16,144-222 15,0 0-15,115 0 16,259-99-16,-316-74 16,-404-50-16,-489 25 15,-288 0 1,-173 50-16,-173-26 0,-259-123 16,-432 50-1,-490 74-15,-114-25 16,-174 198-16,1 0 15,201 24-15,403 224 16,461-1-16,317-24 16,230-50-16,116 50 15,201 0-15,115 25 16,173 73-16,201-24 16,289-24-16,143-150 15,-489-123-15,29 50 16,-231-50-16,-57 0 15,-173 0-15,-230-25 16,-58 0-16,0-49 16,-115 25-16,-145-75 15,1-25-15,29 125 16,-87-51-16,87 75 16,143 0-16,58 25 15,29 25-15,0-1 16,87 75-16,114 49 15,1 0 1,28 25-16,87 75 0,58-125 16,-1 25-1,-86-148-15,57-25 16,-114 0-16,-145 0 16,-28 0-16,-29 0 15,-29-49 1,0-1-1,0 1-15,0 24 16,0 0-16,28-24 16,30 24-16,115-25 15,86 1-15,29-25 16,29-1-16,-173 26 16,-87-1-16,-28 1 15,-58 24 1,0 0-16,-57 25 15,0-24-15,-1-1 16,1-74-16,57 25 16,29-75-16,0 1 15,0-50-15,-29-124 16,29 74-16,-201-49 16,-58-49-16,57 49 15,-115 49-15,0 50 16,58 50-1,115 24-15,29 99 16,173 25 0,-1 0-1,1 0-15,57 0 16,29 0-16,58 0 16,57 0-16,29-74 15,29-50-15,-58 25 16,57-49-16,-143 73 15,0-73-15,-144 148 16,-29-25-16,0 0 63,57 25-48,1 0-15,86 0 16,-58 0-16,30 0 15,114 0-15,-57 0 16,0 0-16,-58 0 16,-86-24 46,28-1-46,-28 25-16,86-50 15,0 1-15,-28 24 16,-30-49-16,1 24 16,-58 1-16,0 24 31,-29 25-15,29-50 15,58 50-31,-1-99 15,-28 50-15,57-1 16,-28 26-16,-58-1 16,29 25-16,-29-50 15,0 26-15,0-26 16,0 1-16,0 24 16,0-49-16,29 24 15,-1-24-15,30 24 16,0-24-16,28-25 15,0-25 1,1 50-16,28 0 0,-29 0 16,-28 24-1,86-24-15,-29 0 16,-57 74-16,28 0 16,-57 0-16,-29-25 15,0 50 1,0 24-16,0 50 15,0 25-15,0 24 16,0 50-16,115-74 16,-29 0-16,58 24 15,-28-24-15,28 0 16,-58-25-16,-28-25 16,-58 0-16,0 1 15,0 24-15,0-25 16,-58-24-16,-28 98 15,-58 1-15,-87-1 16,-57 1-16,58-1 16,86-24-16,29 0 15,115 74-15,0-124 16,0 25-16,0 0 16,57 0-16,-28-25 15,58 50-15,-59-75 16,59 26-1,-30-26-15,59 75 16,-59-75-16,1 26 16,-29-75-16,-29 24 15,0 26-15,-29 24 16,-58 1-16,-114 48 16,-1 26-16,-57-50 15,-29 25-15,-29 24 16,0-74-16,231-24 15,57-50-15,29-74 63,0 49-63,-57-49 16,-1-50-16,-28 0 15,86 25-15,0-148 16,0 48-16,0-48 15,0-1-15,0 50 16,0-49-16,-29-50 16,-115 74-1,29 50-15,-87-25 0,29 25 16,-86 24 0,58 50-16,57 25 15,28 0-15,59 49 16,28 0-16,29 0 15,0-24-15,0-1 16,0 25 0,0-24-16,0-1 15,0 1-15,0 24 16,0 0 0,0-24-1,0-1 1,0 26-1,29-1-15,0-49 16,-1 24-16,59 1 16,-30-1-16,-28 25 15,0 1-15,0-1 16,0 0-16,-29 50 47,0 0-47,0-1 15,0 1 1,57 25 0,30-1-16,57 50 15,115-25-15,29-24 16,29-25-16,-87-25 16,-144 24-16,1 1 15,-59-25 79,1 0-78,29-25-16,28 1 15,29-1-15,1 0 16,85 0-16,30-24 15,85 24-15,-28 25 16,0-49-16,-57 49 16,-59 0-16,-114 0 15,-29 0-15,-29 24 63,57 26-48,-28-25-15,0-25 16,29 24-16,-1 1 16,1-25-1,-1 25-15,1-25 16,0 0-16,-1 0 16,30 0-16,28 0 15,-29 0-15,1 0 16,-1 0-16,-28 0 15,-30 0-15,-28-25 125,0-24-125,0 24 16,0 0-16,0 0 16,0 1-16,0-1 15,0 0-15,0 0 16,0 1 0,-28 24-16,28-25 15,-58-25-15,58 26 16,0-1-16,0 0 15,-29 25-15,29-49 16,0 24 0,-29 0-16,1 0 15,-1 1-15,29-1 16,0 0 0,0 0 62,0 1-47,-29 24-31,0 0 16,0 0-16,29-25 15,-57 25 79,-1 0-94,29 0 16,1 0-16,28-25 62,28 25-31,30 0-31,28 0 16,1 0-16,57 0 16,-58 0-16,-57 0 15,-29 25 1,-29 24-1,-28 1-15,-145 24 16,58-24-16,-86 24 16,86-25-16,-29 100 15,58-25-15,115-25 16,0 99 0,57-25-16,116 0 0,29-24 15,-1-1 1,1-98-16,-29-50 15,28 49-15,-86-49 16,-86 0-16,-58 25 31,-57 74-15,28-25-16,-86 50 16,58 99-16,28-50 15,58 75-15,0-1 16,0 1-16,29-50 15,86 24-15,-28 1 16,28-99-16,0 0 16,0 0-16,-28-25 15,-59-50-15,30-49 16,-29 0-16,28 0 16,30-25-16,114-148 15,-28 0-15,-29 0 16,0-100-16,-144 75 15,-57-25-15,-174 1 16,-201-75-16,-28 0 16,-347 24-16,-172-73 15,-230-75-15,57 173 16,432 50-16,461 149 16,172-25-1,145 49 1,-1-49-16,59 49 15,28-74-15,28 0 16,-28 49-16,-86 26 16,28-51-16,-57 1 15,0 25-15,-29-26 16,0 1-16,0 0 16,29 24-16,0-73 15,28 24-15,1-25 16,-1 0-16,30 25 15,-30-49-15,-28 73 16,0-24-16,-29 50 16,0 24-1,29 0-15,-1 1 16,1 24 0,0 0-16,29 0 15,-1 0-15,30 0 16,57 74-16,-58-25 15,58 1 1,-86-1-16,86 50 0,-58 75 16,-28-125-1,-1 25-15,-28 25 16,-29-24-16,0 24 16,0-25-16,0 50 15,0-75-15,29 1 16,28-26-16,1 26 15,0-50-15,86 0 16,-29 0-16,58 0 16,-1 0-16,-57 0 15,-28-25-15,-1 25 16,-86-25-16,-29 25 31,1 0-31,-88 25 16,59 25-16,-1 24 15,30-74-15,-1 74 16,58 25-16,86-49 16,0-26-16,144 51 15,0-1-15,-28 0 16,-30-24-16,-57 24 16,-115 50-16,-29-25 15,0 24 1,-58-23-16,-86 122 15,-115 26-15,29-25 16,-1 49-16,-28-49 16,144-50-16,115-25 15,0-24-15,0-25 16,0 0-16,58-49 16,-30 24-16,1-25 15,0 1-15,-29-1 16,29 1-16,0 24 15,-1-24-15,1-26 16,29 26-16,86-25 16,-58-25-16,87 0 15,57 0-15,58 0 16,-115 0-16,-29 0 16,-115 0-16,-58 0 31,0 24-31,-57-24 15,-58 0-15,29 0 16,-58 0-16,58 0 16,28-24-16,30-1 15,28-49-15,0 24 16,29-24 0,0-50-16,0-24 15,0-1-15,0-49 16,0 0-16,0-25 15,0 25-15,0 0 16,29-49-16,-29 49 16,0 0-16,0 74 15,0 25-15,0 0 16,0 25-16,-86-1 16,86 51-16,-58-26 15,58 1-15,0-1 16,-29 25-16,29 1 15,-29 24-15,29-25 16,0 0-16,0 0 16,0 1-16,0-1 15,0 0-15,0 0 16,0 1-16,0-1 16,-28 0-16,28 0 15,-29-24-15,29-1 16,0 26-1,-29-26 1,29 25-16,0-24 0,0 24 16,29 0 15,0 1-31,-1-1 16,1 25-16,29 0 15,-1 0-15,1 0 16,0 0-16,-1 0 15,30 49-15,28 26 16,-29-75-16,-28 24 16,-29-24-16,-1 0 15,-28-24 95,0-26-110,0 25 15,0-24-15,58-1 16,-58 1 0,86-25-16,30-25 0,85 49 15,-143-24-15,86 0 16,0-1-1,-87 51-15,1-1 16,-29 25-16,28 0 31,30 0-15,-30 25 0,87-25-16,-86 24 15,-1 1-15,1-25 16,0 0-16,-30 0 15,1 0-15,0 0 16,-29 25 15,0 0-15,0-1 0,0 1-16,29 49 15,28 1 1,-28-1-16,58 0 15,-30-24-15,1 49 16,-1-50-16,-57-24 16,58 0-16,-58-1 31,29-24-31,-29 25 31,0 0 47,29-25-46,-1 25-32,1-25 15,0 0-15,0 0 16,28 0-16,1 0 15,28 0-15,1 0 16,28-25-16,0 25 16,0-74-16,-57 49 15,-29 0 1,-1 0 0,1 25-16,-29-24 15,0-1 16,29 0 1,0 25-17,0-25 1,-29 1 0,0-1-1,0 0 1,0 0-1,28 1 1,-28-1 0,0 0-1,0 0 1,0 1 0,0-1-1,0 0-15,0 0 63,0 1-32,0-1-15,0 0 15,0 0-16,0 1 79,29 24-63,0 0 94,-29-25-125,29 25 16,-29-25-16,0 0 16,0 1-1,29 24 1,-1 0 15,1-25-31,0 25 16,-29-25-16,29 25 15,0 0 1,-29-25 31,28 25 94,1 0-126,0 0 1,0 0-1,-29-24-15,29 24 16,-1 0 0,-28-25-1,29 25-15,0-25 16,0 0 0,0 25-1,-1 0 16,1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168DA-7162-4815-B7E0-094F97E5AD61}" type="datetimeFigureOut">
              <a:rPr lang="en-US" smtClean="0"/>
              <a:t>12/16/2015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5D1F3-78C7-4481-A2B5-0F1381A7CC3B}" type="slidenum">
              <a:rPr lang="en-US" smtClean="0"/>
              <a:t>‹#›</a:t>
            </a:fld>
            <a:endParaRPr lang="en-US"/>
          </a:p>
        </p:txBody>
      </p:sp>
    </p:spTree>
    <p:extLst>
      <p:ext uri="{BB962C8B-B14F-4D97-AF65-F5344CB8AC3E}">
        <p14:creationId xmlns:p14="http://schemas.microsoft.com/office/powerpoint/2010/main" val="365235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8620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Transition:  How can we better work collaboratively and survive the “normal” of working collaboratively?  Well Simon Sinek’s work in examining great organization and great leaders has led to the foundation of Strategic Thinking</a:t>
            </a:r>
            <a:r>
              <a:rPr lang="en-US" sz="1200" b="0" kern="1200" dirty="0" smtClean="0">
                <a:solidFill>
                  <a:schemeClr val="tx1"/>
                </a:solidFill>
                <a:effectLst/>
                <a:latin typeface="+mn-lt"/>
                <a:ea typeface="+mn-ea"/>
                <a:cs typeface="+mn-cs"/>
              </a:rPr>
              <a:t>…(ADVANCE</a:t>
            </a:r>
            <a:r>
              <a:rPr lang="en-US" sz="1200" b="0" kern="1200" baseline="0" dirty="0" smtClean="0">
                <a:solidFill>
                  <a:schemeClr val="tx1"/>
                </a:solidFill>
                <a:effectLst/>
                <a:latin typeface="+mn-lt"/>
                <a:ea typeface="+mn-ea"/>
                <a:cs typeface="+mn-cs"/>
              </a:rPr>
              <a:t> SLIDE)</a:t>
            </a:r>
            <a:endParaRPr lang="en-US" b="0"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4038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going to spend a few moments thinking about the why might be important to your organization. </a:t>
            </a:r>
          </a:p>
          <a:p>
            <a:endParaRPr lang="en-US" dirty="0"/>
          </a:p>
        </p:txBody>
      </p:sp>
      <p:sp>
        <p:nvSpPr>
          <p:cNvPr id="4" name="Slide Number Placeholder 3"/>
          <p:cNvSpPr>
            <a:spLocks noGrp="1"/>
          </p:cNvSpPr>
          <p:nvPr>
            <p:ph type="sldNum" sz="quarter" idx="10"/>
          </p:nvPr>
        </p:nvSpPr>
        <p:spPr/>
        <p:txBody>
          <a:bodyPr/>
          <a:lstStyle/>
          <a:p>
            <a:fld id="{45D63065-DDD6-4835-9325-45EC5C2BA8B1}" type="slidenum">
              <a:rPr lang="en-US" smtClean="0"/>
              <a:t>11</a:t>
            </a:fld>
            <a:endParaRPr lang="en-US" dirty="0"/>
          </a:p>
        </p:txBody>
      </p:sp>
    </p:spTree>
    <p:extLst>
      <p:ext uri="{BB962C8B-B14F-4D97-AF65-F5344CB8AC3E}">
        <p14:creationId xmlns:p14="http://schemas.microsoft.com/office/powerpoint/2010/main" val="204297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706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dirty="0" smtClean="0">
                <a:solidFill>
                  <a:schemeClr val="tx1"/>
                </a:solidFill>
                <a:latin typeface="+mn-lt"/>
                <a:ea typeface="+mn-ea"/>
                <a:cs typeface="+mn-cs"/>
              </a:rPr>
              <a:t>Why is it that some leaders and organizations are able to inspire greater loyalty and engagement among their </a:t>
            </a:r>
          </a:p>
          <a:p>
            <a:r>
              <a:rPr lang="en-US" sz="1050" u="none" kern="1200" baseline="0" dirty="0" smtClean="0">
                <a:solidFill>
                  <a:schemeClr val="tx1"/>
                </a:solidFill>
                <a:latin typeface="+mn-lt"/>
                <a:ea typeface="+mn-ea"/>
                <a:cs typeface="+mn-cs"/>
              </a:rPr>
              <a:t>customers and employees alike? How are they are able to achieve and sustain inordinate amounts of success for years on end?</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Whether they realize it or not, all great and inspiring leaders and organizations think, act and communicate in the same way... and it is the complete opposite from everyone else. </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Every single organization on the planet, even our own </a:t>
            </a:r>
          </a:p>
          <a:p>
            <a:r>
              <a:rPr lang="en-US" sz="1050" u="none" kern="1200" baseline="0" dirty="0" smtClean="0">
                <a:solidFill>
                  <a:schemeClr val="tx1"/>
                </a:solidFill>
                <a:latin typeface="+mn-lt"/>
                <a:ea typeface="+mn-ea"/>
                <a:cs typeface="+mn-cs"/>
              </a:rPr>
              <a:t>careers, function on three levels: </a:t>
            </a:r>
          </a:p>
          <a:p>
            <a:r>
              <a:rPr lang="en-US" sz="1050" u="none" kern="1200" baseline="0" dirty="0" smtClean="0">
                <a:solidFill>
                  <a:schemeClr val="tx1"/>
                </a:solidFill>
                <a:latin typeface="+mn-lt"/>
                <a:ea typeface="+mn-ea"/>
                <a:cs typeface="+mn-cs"/>
              </a:rPr>
              <a:t>1. What we do</a:t>
            </a:r>
          </a:p>
          <a:p>
            <a:r>
              <a:rPr lang="en-US" sz="1050" u="none" kern="1200" baseline="0" dirty="0" smtClean="0">
                <a:solidFill>
                  <a:schemeClr val="tx1"/>
                </a:solidFill>
                <a:latin typeface="+mn-lt"/>
                <a:ea typeface="+mn-ea"/>
                <a:cs typeface="+mn-cs"/>
              </a:rPr>
              <a:t>2. How we do it, and </a:t>
            </a:r>
          </a:p>
          <a:p>
            <a:r>
              <a:rPr lang="pl-PL" sz="1050" u="none" kern="1200" baseline="0" dirty="0" smtClean="0">
                <a:solidFill>
                  <a:schemeClr val="tx1"/>
                </a:solidFill>
                <a:latin typeface="+mn-lt"/>
                <a:ea typeface="+mn-ea"/>
                <a:cs typeface="+mn-cs"/>
              </a:rPr>
              <a:t>3. Why we do it. </a:t>
            </a:r>
          </a:p>
          <a:p>
            <a:endParaRPr lang="pl-PL" sz="1050" u="none" kern="1200" baseline="0" dirty="0" smtClean="0">
              <a:solidFill>
                <a:schemeClr val="tx1"/>
              </a:solidFill>
              <a:latin typeface="+mn-lt"/>
              <a:ea typeface="+mn-ea"/>
              <a:cs typeface="+mn-cs"/>
            </a:endParaRPr>
          </a:p>
          <a:p>
            <a:r>
              <a:rPr lang="pl-PL" sz="1050" u="none" kern="1200" baseline="0" dirty="0" smtClean="0">
                <a:solidFill>
                  <a:schemeClr val="tx1"/>
                </a:solidFill>
                <a:latin typeface="+mn-lt"/>
                <a:ea typeface="+mn-ea"/>
                <a:cs typeface="+mn-cs"/>
              </a:rPr>
              <a:t>When those three pieces are aligned, it gives us a filter through which to make decisions. It provides a foundation for innovation and for building trust. When all three pieces are in balance, others will say, with absolute clarity and certainty, “We know who you are,” “We know what you stand for.” </a:t>
            </a:r>
          </a:p>
          <a:p>
            <a:endParaRPr lang="pl-PL" sz="1050" u="none" kern="1200" baseline="0" dirty="0" smtClean="0">
              <a:solidFill>
                <a:schemeClr val="tx1"/>
              </a:solidFill>
              <a:latin typeface="+mn-lt"/>
              <a:ea typeface="+mn-ea"/>
              <a:cs typeface="+mn-cs"/>
            </a:endParaRPr>
          </a:p>
          <a:p>
            <a:r>
              <a:rPr lang="pl-PL" sz="1050" u="none" kern="1200" baseline="0" dirty="0" smtClean="0">
                <a:solidFill>
                  <a:schemeClr val="tx1"/>
                </a:solidFill>
                <a:latin typeface="+mn-lt"/>
                <a:ea typeface="+mn-ea"/>
                <a:cs typeface="+mn-cs"/>
              </a:rPr>
              <a:t>This simple idea is The Golden Circle. It is a concept discovered by optimist and author Simon Sinek.</a:t>
            </a:r>
          </a:p>
          <a:p>
            <a:endParaRPr lang="en-US" sz="1050"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169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smtClean="0">
                <a:solidFill>
                  <a:schemeClr val="tx1"/>
                </a:solidFill>
                <a:latin typeface="+mn-lt"/>
                <a:ea typeface="+mn-ea"/>
                <a:cs typeface="+mn-cs"/>
              </a:rPr>
              <a:t>Every organization and individual knows What they do. </a:t>
            </a:r>
          </a:p>
          <a:p>
            <a:r>
              <a:rPr lang="en-US" sz="1050" u="none" kern="1200" baseline="0" smtClean="0">
                <a:solidFill>
                  <a:schemeClr val="tx1"/>
                </a:solidFill>
                <a:latin typeface="+mn-lt"/>
                <a:ea typeface="+mn-ea"/>
                <a:cs typeface="+mn-cs"/>
              </a:rPr>
              <a:t>For an organization, these are the products they sell or the services they offer.</a:t>
            </a:r>
          </a:p>
          <a:p>
            <a:endParaRPr lang="en-US" sz="1050" u="none" kern="1200" baseline="0" smtClean="0">
              <a:solidFill>
                <a:schemeClr val="tx1"/>
              </a:solidFill>
              <a:latin typeface="+mn-lt"/>
              <a:ea typeface="+mn-ea"/>
              <a:cs typeface="+mn-cs"/>
            </a:endParaRPr>
          </a:p>
          <a:p>
            <a:r>
              <a:rPr lang="en-US" sz="1050" u="none" kern="1200" baseline="0" smtClean="0">
                <a:solidFill>
                  <a:schemeClr val="tx1"/>
                </a:solidFill>
                <a:latin typeface="+mn-lt"/>
                <a:ea typeface="+mn-ea"/>
                <a:cs typeface="+mn-cs"/>
              </a:rPr>
              <a:t>For an individual, it is their job title or roles.</a:t>
            </a:r>
          </a:p>
          <a:p>
            <a:endParaRPr lang="en-US" sz="1050"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316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dirty="0" smtClean="0">
                <a:solidFill>
                  <a:schemeClr val="tx1"/>
                </a:solidFill>
                <a:latin typeface="+mn-lt"/>
                <a:ea typeface="+mn-ea"/>
                <a:cs typeface="+mn-cs"/>
              </a:rPr>
              <a:t>Some organizations and individuals know How they do what they do. They may call it their “differentiating value proposition,” “proprietary process” or “unique selling proposition (USP).” </a:t>
            </a:r>
            <a:r>
              <a:rPr lang="en-US" sz="1050" u="none" kern="1200" baseline="0" dirty="0" smtClean="0">
                <a:solidFill>
                  <a:schemeClr val="tx1"/>
                </a:solidFill>
                <a:latin typeface="+mn-lt"/>
                <a:ea typeface="+mn-ea"/>
                <a:cs typeface="+mn-cs"/>
              </a:rPr>
              <a:t> For a school it may be offering a technology-based program or STEM focused program. For others, it may be to foster the arts. </a:t>
            </a:r>
            <a:endParaRPr lang="en-US" sz="1050" u="none" kern="1200" baseline="0" dirty="0" smtClean="0">
              <a:solidFill>
                <a:schemeClr val="tx1"/>
              </a:solidFill>
              <a:latin typeface="+mn-lt"/>
              <a:ea typeface="+mn-ea"/>
              <a:cs typeface="+mn-cs"/>
            </a:endParaRP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The </a:t>
            </a:r>
            <a:r>
              <a:rPr lang="en-US" sz="1050" u="none" kern="1200" baseline="0" dirty="0" err="1" smtClean="0">
                <a:solidFill>
                  <a:schemeClr val="tx1"/>
                </a:solidFill>
                <a:latin typeface="+mn-lt"/>
                <a:ea typeface="+mn-ea"/>
                <a:cs typeface="+mn-cs"/>
              </a:rPr>
              <a:t>Hows</a:t>
            </a:r>
            <a:r>
              <a:rPr lang="en-US" sz="1050" u="none" kern="1200" baseline="0" dirty="0" smtClean="0">
                <a:solidFill>
                  <a:schemeClr val="tx1"/>
                </a:solidFill>
                <a:latin typeface="+mn-lt"/>
                <a:ea typeface="+mn-ea"/>
                <a:cs typeface="+mn-cs"/>
              </a:rPr>
              <a:t> are an organization’s or individual’s strengths, values or guiding principles. These are the things they feel set them apart from their competition; the things they think make them special or different from everyone else. </a:t>
            </a:r>
          </a:p>
          <a:p>
            <a:endParaRPr lang="en-US" sz="1050"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80372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dirty="0" smtClean="0">
                <a:solidFill>
                  <a:schemeClr val="tx1"/>
                </a:solidFill>
                <a:latin typeface="+mn-lt"/>
                <a:ea typeface="+mn-ea"/>
                <a:cs typeface="+mn-cs"/>
              </a:rPr>
              <a:t>Very few people and very few organizations can clearly articulate Why they do what they do. Why is a purpose, a cause or a belief. It provides a clear answer to the questions, “Why do you get out of bed every morning?” “Why does your organization exist?” and “Why should that matter to anyone else?”</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Making money is NOT a Why. Revenues, profits, salaries and other monetary measurements are simply results of what we do. </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The Why is about our contribution to impact and serve others. The Why inspires us.</a:t>
            </a:r>
          </a:p>
          <a:p>
            <a:endParaRPr lang="en-US" sz="1050"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8861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dirty="0" smtClean="0">
                <a:solidFill>
                  <a:schemeClr val="tx1"/>
                </a:solidFill>
                <a:latin typeface="+mn-lt"/>
                <a:ea typeface="+mn-ea"/>
                <a:cs typeface="+mn-cs"/>
              </a:rPr>
              <a:t>People naturally communicate from the outside-in; they typically go from what is easiest to understand </a:t>
            </a:r>
          </a:p>
          <a:p>
            <a:r>
              <a:rPr lang="en-US" sz="1050" u="none" kern="1200" baseline="0" dirty="0" smtClean="0">
                <a:solidFill>
                  <a:schemeClr val="tx1"/>
                </a:solidFill>
                <a:latin typeface="+mn-lt"/>
                <a:ea typeface="+mn-ea"/>
                <a:cs typeface="+mn-cs"/>
              </a:rPr>
              <a:t>to what is hardest to understand and explain. They tell people What they do, tell them How they are </a:t>
            </a:r>
          </a:p>
          <a:p>
            <a:r>
              <a:rPr lang="en-US" sz="1050" u="none" kern="1200" baseline="0" dirty="0" smtClean="0">
                <a:solidFill>
                  <a:schemeClr val="tx1"/>
                </a:solidFill>
                <a:latin typeface="+mn-lt"/>
                <a:ea typeface="+mn-ea"/>
                <a:cs typeface="+mn-cs"/>
              </a:rPr>
              <a:t>different or better, and then they expect a behavior like a purchase, a vote or support. </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Here is how most organizations market and communicate:</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What: “Here is our </a:t>
            </a:r>
            <a:r>
              <a:rPr lang="en-US" sz="1050" u="none" kern="1200" baseline="0" dirty="0" smtClean="0">
                <a:solidFill>
                  <a:schemeClr val="tx1"/>
                </a:solidFill>
                <a:latin typeface="+mn-lt"/>
                <a:ea typeface="+mn-ea"/>
                <a:cs typeface="+mn-cs"/>
              </a:rPr>
              <a:t>school.” </a:t>
            </a:r>
            <a:endParaRPr lang="en-US" sz="1050" u="none" kern="1200" baseline="0" dirty="0" smtClean="0">
              <a:solidFill>
                <a:schemeClr val="tx1"/>
              </a:solidFill>
              <a:latin typeface="+mn-lt"/>
              <a:ea typeface="+mn-ea"/>
              <a:cs typeface="+mn-cs"/>
            </a:endParaRP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How: </a:t>
            </a:r>
            <a:r>
              <a:rPr lang="en-US" sz="1200" kern="1200" dirty="0" smtClean="0">
                <a:solidFill>
                  <a:schemeClr val="tx1"/>
                </a:solidFill>
                <a:effectLst/>
                <a:latin typeface="+mn-lt"/>
                <a:ea typeface="+mn-ea"/>
                <a:cs typeface="+mn-cs"/>
              </a:rPr>
              <a:t>“We have the great academic programs and teachers. We have long wait lists of students that want to attend our school.  And check out our parent involvement, parents love our school. </a:t>
            </a:r>
          </a:p>
          <a:p>
            <a:endParaRPr lang="en-US" sz="1200" u="none" kern="1200" baseline="0" dirty="0" smtClean="0">
              <a:solidFill>
                <a:schemeClr val="tx1"/>
              </a:solidFill>
              <a:effectLst/>
              <a:latin typeface="+mn-lt"/>
              <a:ea typeface="+mn-ea"/>
              <a:cs typeface="+mn-cs"/>
            </a:endParaRP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Behavior: </a:t>
            </a:r>
            <a:r>
              <a:rPr lang="en-US" sz="1200" kern="1200" dirty="0" smtClean="0">
                <a:solidFill>
                  <a:schemeClr val="tx1"/>
                </a:solidFill>
                <a:effectLst/>
                <a:latin typeface="+mn-lt"/>
                <a:ea typeface="+mn-ea"/>
                <a:cs typeface="+mn-cs"/>
              </a:rPr>
              <a:t>“Come enroll your student in our school.” </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The problem is that What and How do not inspire action. Facts and figures make rational sense, but people do not make decisions purely based on facts and figures. Starting with What is what commodities do. Starting with Why is what leaders do. </a:t>
            </a:r>
            <a:endParaRPr lang="en-US" sz="1050" u="none" kern="1200" baseline="0" dirty="0" smtClean="0">
              <a:solidFill>
                <a:schemeClr val="tx1"/>
              </a:solidFill>
              <a:latin typeface="+mn-lt"/>
              <a:ea typeface="+mn-ea"/>
              <a:cs typeface="+mn-cs"/>
            </a:endParaRP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Leaders inspire.</a:t>
            </a:r>
            <a:endParaRPr lang="en-US" sz="1050"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84232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dirty="0" smtClean="0">
                <a:solidFill>
                  <a:schemeClr val="tx1"/>
                </a:solidFill>
                <a:latin typeface="+mn-lt"/>
                <a:ea typeface="+mn-ea"/>
                <a:cs typeface="+mn-cs"/>
              </a:rPr>
              <a:t>Leaders and organizations with the capacity to inspire all think, act and communicate from the inside-out. They start with their Why. When they communicate their purpose or cause first, they communicate in a way that drives decision-making and behavior. </a:t>
            </a:r>
          </a:p>
          <a:p>
            <a:r>
              <a:rPr lang="en-US" sz="1050" u="none" kern="1200" baseline="0" dirty="0" smtClean="0">
                <a:solidFill>
                  <a:schemeClr val="tx1"/>
                </a:solidFill>
                <a:latin typeface="+mn-lt"/>
                <a:ea typeface="+mn-ea"/>
                <a:cs typeface="+mn-cs"/>
              </a:rPr>
              <a:t>It literally taps the part of the brain that influences behavior.  </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Here’s an example with the same </a:t>
            </a:r>
            <a:r>
              <a:rPr lang="en-US" sz="1050" u="none" kern="1200" baseline="0" dirty="0" smtClean="0">
                <a:solidFill>
                  <a:schemeClr val="tx1"/>
                </a:solidFill>
                <a:latin typeface="+mn-lt"/>
                <a:ea typeface="+mn-ea"/>
                <a:cs typeface="+mn-cs"/>
              </a:rPr>
              <a:t>school, </a:t>
            </a:r>
            <a:r>
              <a:rPr lang="en-US" sz="1050" u="none" kern="1200" baseline="0" dirty="0" smtClean="0">
                <a:solidFill>
                  <a:schemeClr val="tx1"/>
                </a:solidFill>
                <a:latin typeface="+mn-lt"/>
                <a:ea typeface="+mn-ea"/>
                <a:cs typeface="+mn-cs"/>
              </a:rPr>
              <a:t>starting with their Why:</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Why: </a:t>
            </a:r>
            <a:r>
              <a:rPr lang="en-US" sz="1050" u="none" kern="1200" baseline="0" dirty="0" smtClean="0">
                <a:solidFill>
                  <a:schemeClr val="tx1"/>
                </a:solidFill>
                <a:latin typeface="+mn-lt"/>
                <a:ea typeface="+mn-ea"/>
                <a:cs typeface="+mn-cs"/>
              </a:rPr>
              <a:t>“We believe in generating holistic designs that enable new ways of teaching and learning. </a:t>
            </a:r>
            <a:endParaRPr lang="en-US" sz="1050" u="none" kern="1200" baseline="0" dirty="0" smtClean="0">
              <a:solidFill>
                <a:schemeClr val="tx1"/>
              </a:solidFill>
              <a:latin typeface="+mn-lt"/>
              <a:ea typeface="+mn-ea"/>
              <a:cs typeface="+mn-cs"/>
            </a:endParaRP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How: </a:t>
            </a:r>
            <a:r>
              <a:rPr lang="en-US" sz="1200" kern="1200" dirty="0" smtClean="0">
                <a:solidFill>
                  <a:schemeClr val="tx1"/>
                </a:solidFill>
                <a:effectLst/>
                <a:latin typeface="+mn-lt"/>
                <a:ea typeface="+mn-ea"/>
                <a:cs typeface="+mn-cs"/>
              </a:rPr>
              <a:t>“We do so by bringing in some of the most intelligent educational thinkers that work out their own meanings and develop their own learning agendas, building on their successes as they go. This is built on the four principles of personalization, adult world connection, common intellectual</a:t>
            </a:r>
            <a:r>
              <a:rPr lang="en-US" sz="1200" kern="1200" baseline="0" dirty="0" smtClean="0">
                <a:solidFill>
                  <a:schemeClr val="tx1"/>
                </a:solidFill>
                <a:effectLst/>
                <a:latin typeface="+mn-lt"/>
                <a:ea typeface="+mn-ea"/>
                <a:cs typeface="+mn-cs"/>
              </a:rPr>
              <a:t> mission, and teacher as designer. </a:t>
            </a:r>
            <a:endParaRPr lang="en-US" sz="1200" kern="1200" dirty="0" smtClean="0">
              <a:solidFill>
                <a:schemeClr val="tx1"/>
              </a:solidFill>
              <a:effectLst/>
              <a:latin typeface="+mn-lt"/>
              <a:ea typeface="+mn-ea"/>
              <a:cs typeface="+mn-cs"/>
            </a:endParaRP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What: </a:t>
            </a:r>
            <a:r>
              <a:rPr lang="en-US" sz="1200" kern="1200" dirty="0" smtClean="0">
                <a:solidFill>
                  <a:schemeClr val="tx1"/>
                </a:solidFill>
                <a:effectLst/>
                <a:latin typeface="+mn-lt"/>
                <a:ea typeface="+mn-ea"/>
                <a:cs typeface="+mn-cs"/>
              </a:rPr>
              <a:t>“We are an educational incubator where all students develop the academic, workplace, and citizenship skills for postsecondary success. </a:t>
            </a:r>
          </a:p>
          <a:p>
            <a:endParaRPr lang="en-US" sz="1200" u="none" kern="1200" baseline="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Behavior: “</a:t>
            </a:r>
            <a:r>
              <a:rPr lang="en-US" sz="1050" u="none" kern="1200" baseline="0" dirty="0" smtClean="0">
                <a:solidFill>
                  <a:schemeClr val="tx1"/>
                </a:solidFill>
                <a:latin typeface="+mn-lt"/>
                <a:ea typeface="+mn-ea"/>
                <a:cs typeface="+mn-cs"/>
              </a:rPr>
              <a:t>Come </a:t>
            </a:r>
            <a:r>
              <a:rPr lang="en-US" sz="1050" u="none" kern="1200" baseline="0" dirty="0" smtClean="0">
                <a:solidFill>
                  <a:schemeClr val="tx1"/>
                </a:solidFill>
                <a:latin typeface="+mn-lt"/>
                <a:ea typeface="+mn-ea"/>
                <a:cs typeface="+mn-cs"/>
              </a:rPr>
              <a:t>see for yourself.”</a:t>
            </a:r>
          </a:p>
          <a:p>
            <a:endParaRPr lang="en-US" sz="1050" u="non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If the people at this school actually believe in their Why and think, act and communicate starting with their Why, they will attract people who believe what they believe and who want to be a part of their cause.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34567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u="none" kern="1200" baseline="0" dirty="0" smtClean="0">
                <a:solidFill>
                  <a:schemeClr val="tx1"/>
                </a:solidFill>
                <a:latin typeface="+mn-lt"/>
                <a:ea typeface="+mn-ea"/>
                <a:cs typeface="+mn-cs"/>
              </a:rPr>
              <a:t>Leaders and organizations with the capacity to inspire all think, act and communicate from the inside-out. They start with their Why. When they communicate their purpose or cause first, they communicate in a way that drives decision-making and behavior. </a:t>
            </a:r>
          </a:p>
          <a:p>
            <a:r>
              <a:rPr lang="en-US" sz="1050" u="none" kern="1200" baseline="0" dirty="0" smtClean="0">
                <a:solidFill>
                  <a:schemeClr val="tx1"/>
                </a:solidFill>
                <a:latin typeface="+mn-lt"/>
                <a:ea typeface="+mn-ea"/>
                <a:cs typeface="+mn-cs"/>
              </a:rPr>
              <a:t>It literally taps the part of the brain that influences behavior.  </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Here’s an example with the same law firm, starting with their Why:</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Why: “We believe in servicing the needs of others </a:t>
            </a:r>
          </a:p>
          <a:p>
            <a:r>
              <a:rPr lang="en-US" sz="1050" u="none" kern="1200" baseline="0" dirty="0" smtClean="0">
                <a:solidFill>
                  <a:schemeClr val="tx1"/>
                </a:solidFill>
                <a:latin typeface="+mn-lt"/>
                <a:ea typeface="+mn-ea"/>
                <a:cs typeface="+mn-cs"/>
              </a:rPr>
              <a:t>so that they can focus on the difference </a:t>
            </a:r>
          </a:p>
          <a:p>
            <a:r>
              <a:rPr lang="en-US" sz="1050" u="none" kern="1200" baseline="0" dirty="0" smtClean="0">
                <a:solidFill>
                  <a:schemeClr val="tx1"/>
                </a:solidFill>
                <a:latin typeface="+mn-lt"/>
                <a:ea typeface="+mn-ea"/>
                <a:cs typeface="+mn-cs"/>
              </a:rPr>
              <a:t>they need to make.“</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How: “We do so by bringing on some of the most intelligent legal professionals who graduated from the world’s top schools. We work with top performing organizations, most of which are on the Fortune 500 list, so that we can help them make a larger difference in the world. And, we like to go above and beyond, so we have built pristine offices.”</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What: “We are a world-class law firm. </a:t>
            </a:r>
          </a:p>
          <a:p>
            <a:r>
              <a:rPr lang="en-US" sz="1050" u="none" kern="1200" baseline="0" dirty="0" smtClean="0">
                <a:solidFill>
                  <a:schemeClr val="tx1"/>
                </a:solidFill>
                <a:latin typeface="+mn-lt"/>
                <a:ea typeface="+mn-ea"/>
                <a:cs typeface="+mn-cs"/>
              </a:rPr>
              <a:t>Come see for yourself.”</a:t>
            </a:r>
          </a:p>
          <a:p>
            <a:endParaRPr lang="en-US" sz="1050" u="none" kern="1200" baseline="0" dirty="0" smtClean="0">
              <a:solidFill>
                <a:schemeClr val="tx1"/>
              </a:solidFill>
              <a:latin typeface="+mn-lt"/>
              <a:ea typeface="+mn-ea"/>
              <a:cs typeface="+mn-cs"/>
            </a:endParaRPr>
          </a:p>
          <a:p>
            <a:r>
              <a:rPr lang="en-US" sz="1050" u="none" kern="1200" baseline="0" dirty="0" smtClean="0">
                <a:solidFill>
                  <a:schemeClr val="tx1"/>
                </a:solidFill>
                <a:latin typeface="+mn-lt"/>
                <a:ea typeface="+mn-ea"/>
                <a:cs typeface="+mn-cs"/>
              </a:rPr>
              <a:t>If the people at this firm actually believe in their Why and think, act and communicate starting with their Why, they will attract people who believe what they believe and who want to be a part of their cause.</a:t>
            </a:r>
            <a:endParaRPr lang="en-US" sz="1050" dirty="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0483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Review outcomes listed on the slide</a:t>
            </a:r>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5511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Great schools have a clearly defined WHY and the WHAT and the HOW flow from the WHY.  The example shared in the</a:t>
            </a:r>
            <a:r>
              <a:rPr lang="en-US" sz="1200" kern="1200" baseline="0" dirty="0" smtClean="0">
                <a:solidFill>
                  <a:schemeClr val="tx1"/>
                </a:solidFill>
                <a:effectLst/>
                <a:latin typeface="+mn-lt"/>
                <a:ea typeface="+mn-ea"/>
                <a:cs typeface="+mn-cs"/>
              </a:rPr>
              <a:t> previous slide </a:t>
            </a:r>
            <a:r>
              <a:rPr lang="en-US" sz="1200" kern="1200" dirty="0" smtClean="0">
                <a:solidFill>
                  <a:schemeClr val="tx1"/>
                </a:solidFill>
                <a:effectLst/>
                <a:latin typeface="+mn-lt"/>
                <a:ea typeface="+mn-ea"/>
                <a:cs typeface="+mn-cs"/>
              </a:rPr>
              <a:t>is from High Tech High in California.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most innovative charter schools in the country. As you can see, they have a clear WHY. This WHY drives the how and the what and becomes a filter for programming, resource allocation, hiring, etc. </a:t>
            </a:r>
            <a:endParaRPr lang="en-US" sz="105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4778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proceed into the next section, we will be examining strategic thinking and asking is it analysis or synthesis?</a:t>
            </a:r>
            <a:endParaRPr lang="en-US" dirty="0"/>
          </a:p>
        </p:txBody>
      </p:sp>
      <p:sp>
        <p:nvSpPr>
          <p:cNvPr id="4" name="Slide Number Placeholder 3"/>
          <p:cNvSpPr>
            <a:spLocks noGrp="1"/>
          </p:cNvSpPr>
          <p:nvPr>
            <p:ph type="sldNum" sz="quarter" idx="10"/>
          </p:nvPr>
        </p:nvSpPr>
        <p:spPr/>
        <p:txBody>
          <a:bodyPr/>
          <a:lstStyle/>
          <a:p>
            <a:fld id="{45D63065-DDD6-4835-9325-45EC5C2BA8B1}" type="slidenum">
              <a:rPr lang="en-US" smtClean="0"/>
              <a:t>21</a:t>
            </a:fld>
            <a:endParaRPr lang="en-US" dirty="0"/>
          </a:p>
        </p:txBody>
      </p:sp>
    </p:spTree>
    <p:extLst>
      <p:ext uri="{BB962C8B-B14F-4D97-AF65-F5344CB8AC3E}">
        <p14:creationId xmlns:p14="http://schemas.microsoft.com/office/powerpoint/2010/main" val="14650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Minzberg</a:t>
            </a:r>
            <a:r>
              <a:rPr lang="en-US" sz="1200" kern="1200" dirty="0" smtClean="0">
                <a:solidFill>
                  <a:schemeClr val="tx1"/>
                </a:solidFill>
                <a:effectLst/>
                <a:latin typeface="+mn-lt"/>
                <a:ea typeface="+mn-ea"/>
                <a:cs typeface="+mn-cs"/>
              </a:rPr>
              <a:t> has said that strategic planning isn’t strategic thinking. One is analysis and the other is synthesis.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Turn to your elbow partner and talk about which one belongs with which and why you think so. </a:t>
            </a:r>
          </a:p>
          <a:p>
            <a:r>
              <a:rPr lang="en-US" sz="1200" kern="1200" baseline="0" dirty="0" smtClean="0">
                <a:solidFill>
                  <a:schemeClr val="tx1"/>
                </a:solidFill>
                <a:effectLst/>
                <a:latin typeface="+mn-lt"/>
                <a:ea typeface="+mn-ea"/>
                <a:cs typeface="+mn-cs"/>
              </a:rPr>
              <a:t>Give about 5 minutes for this discussion. </a:t>
            </a:r>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67336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review the definition for strategic thinking that we will be using throughout the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think about, view, assess and create future success.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12921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Transition:  There are several ways for us to begin thinking strategically about our schools. (</a:t>
            </a:r>
            <a:r>
              <a:rPr lang="en-US" sz="1200" b="0" kern="1200" dirty="0" smtClean="0">
                <a:solidFill>
                  <a:schemeClr val="tx1"/>
                </a:solidFill>
                <a:effectLst/>
                <a:latin typeface="+mn-lt"/>
                <a:ea typeface="+mn-ea"/>
                <a:cs typeface="+mn-cs"/>
              </a:rPr>
              <a:t>ADVANCE SLIDE)</a:t>
            </a:r>
            <a:endParaRPr lang="en-US" sz="1200" b="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24145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For The Golden Circle to work properly, you must have: </a:t>
            </a:r>
          </a:p>
          <a:p>
            <a:r>
              <a:rPr lang="en-US" sz="1200" u="none" kern="1200" baseline="0" dirty="0" smtClean="0">
                <a:solidFill>
                  <a:schemeClr val="tx1"/>
                </a:solidFill>
                <a:latin typeface="+mn-lt"/>
                <a:ea typeface="+mn-ea"/>
                <a:cs typeface="+mn-cs"/>
              </a:rPr>
              <a:t>1. Clarity of Why,</a:t>
            </a:r>
          </a:p>
          <a:p>
            <a:r>
              <a:rPr lang="en-US" sz="1200" u="none" kern="1200" baseline="0" dirty="0" smtClean="0">
                <a:solidFill>
                  <a:schemeClr val="tx1"/>
                </a:solidFill>
                <a:latin typeface="+mn-lt"/>
                <a:ea typeface="+mn-ea"/>
                <a:cs typeface="+mn-cs"/>
              </a:rPr>
              <a:t>2. Discipline of How, and </a:t>
            </a:r>
          </a:p>
          <a:p>
            <a:r>
              <a:rPr lang="en-US" sz="1200" u="none" kern="1200" baseline="0" dirty="0" smtClean="0">
                <a:solidFill>
                  <a:schemeClr val="tx1"/>
                </a:solidFill>
                <a:latin typeface="+mn-lt"/>
                <a:ea typeface="+mn-ea"/>
                <a:cs typeface="+mn-cs"/>
              </a:rPr>
              <a:t>3. Consistency of What.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No one section of The Golden Circle is more important than the other. The most important thing is a balance across all three.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WHY:</a:t>
            </a:r>
          </a:p>
          <a:p>
            <a:r>
              <a:rPr lang="en-US" sz="1200" u="none" kern="1200" baseline="0" dirty="0" smtClean="0">
                <a:solidFill>
                  <a:schemeClr val="tx1"/>
                </a:solidFill>
                <a:latin typeface="+mn-lt"/>
                <a:ea typeface="+mn-ea"/>
                <a:cs typeface="+mn-cs"/>
              </a:rPr>
              <a:t>If you don’t know Why you do What you do, how can you expect anyone else to know? For others to know your Why, you must first have clarity of your own Why.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HOW:</a:t>
            </a:r>
          </a:p>
          <a:p>
            <a:r>
              <a:rPr lang="en-US" sz="1200" u="none" kern="1200" baseline="0" dirty="0" smtClean="0">
                <a:solidFill>
                  <a:schemeClr val="tx1"/>
                </a:solidFill>
                <a:latin typeface="+mn-lt"/>
                <a:ea typeface="+mn-ea"/>
                <a:cs typeface="+mn-cs"/>
              </a:rPr>
              <a:t>The actions that you and your people take to bring your cause to life must be aligned with your values, guiding principles, strengths and beliefs.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WHAT:</a:t>
            </a:r>
          </a:p>
          <a:p>
            <a:r>
              <a:rPr lang="en-US" sz="1200" u="none" kern="1200" baseline="0" dirty="0" smtClean="0">
                <a:solidFill>
                  <a:schemeClr val="tx1"/>
                </a:solidFill>
                <a:latin typeface="+mn-lt"/>
                <a:ea typeface="+mn-ea"/>
                <a:cs typeface="+mn-cs"/>
              </a:rPr>
              <a:t>And everything you say and everything you do must be consistent with what you believe. After all, we live in the tangible world. The only way people will know what you believe is if you say and do the things you actually believe</a:t>
            </a:r>
            <a:r>
              <a:rPr lang="en-US" sz="1200" u="none" kern="1200" baseline="0" dirty="0" smtClean="0">
                <a:solidFill>
                  <a:schemeClr val="tx1"/>
                </a:solidFill>
                <a:latin typeface="+mn-lt"/>
                <a:ea typeface="+mn-ea"/>
                <a:cs typeface="+mn-cs"/>
              </a:rPr>
              <a:t>.</a:t>
            </a:r>
          </a:p>
          <a:p>
            <a:endParaRPr lang="en-US" sz="1200" u="non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Transition: There is not one right way to begin this strategic thinking process. There are actually several ways that will get you there. Today, we are just going to engage in one way…first by Examining the Mission. </a:t>
            </a:r>
          </a:p>
          <a:p>
            <a:endParaRPr lang="en-US" sz="1200" u="non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ACTIVITY: Let’s take a look at some mission statements together. You are going to read the mission statement, and as a table group see if you can determine what organization has that mission statement. </a:t>
            </a:r>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449544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Complete activity listed on slide 25</a:t>
            </a:r>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691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Complete activity listed on slide 25</a:t>
            </a:r>
          </a:p>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13851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Complete activity listed on slide 25</a:t>
            </a:r>
          </a:p>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8360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Complete activity listed on slide 25</a:t>
            </a:r>
          </a:p>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3432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Review agenda</a:t>
            </a:r>
            <a:r>
              <a:rPr lang="en-US" baseline="0" dirty="0" smtClean="0"/>
              <a:t> on the slide:</a:t>
            </a:r>
          </a:p>
          <a:p>
            <a:endParaRPr lang="en-US" baseline="0" dirty="0" smtClean="0"/>
          </a:p>
          <a:p>
            <a:r>
              <a:rPr lang="en-US" sz="1200" b="1" kern="1200" dirty="0" smtClean="0">
                <a:solidFill>
                  <a:schemeClr val="tx1"/>
                </a:solidFill>
                <a:effectLst/>
                <a:latin typeface="+mn-lt"/>
                <a:ea typeface="+mn-ea"/>
                <a:cs typeface="+mn-cs"/>
              </a:rPr>
              <a:t>Agenda</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Welcome – 5 minutes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Working Collaboratively – 15 minutes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Strategic</a:t>
            </a:r>
            <a:r>
              <a:rPr lang="en-US" sz="1200" b="1" kern="1200" baseline="0" dirty="0" smtClean="0">
                <a:solidFill>
                  <a:schemeClr val="tx1"/>
                </a:solidFill>
                <a:effectLst/>
                <a:latin typeface="+mn-lt"/>
                <a:ea typeface="+mn-ea"/>
                <a:cs typeface="+mn-cs"/>
              </a:rPr>
              <a:t> Thinking - </a:t>
            </a:r>
            <a:r>
              <a:rPr lang="en-US" sz="1200" b="1" kern="1200" dirty="0" smtClean="0">
                <a:solidFill>
                  <a:schemeClr val="tx1"/>
                </a:solidFill>
                <a:effectLst/>
                <a:latin typeface="+mn-lt"/>
                <a:ea typeface="+mn-ea"/>
                <a:cs typeface="+mn-cs"/>
              </a:rPr>
              <a:t>Start with the “WHY” – 20 minutes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Strategic Thinking – Analysis or Synthesis?</a:t>
            </a:r>
            <a:r>
              <a:rPr lang="en-US" sz="1200" b="1" kern="1200" baseline="0" dirty="0" smtClean="0">
                <a:solidFill>
                  <a:schemeClr val="tx1"/>
                </a:solidFill>
                <a:effectLst/>
                <a:latin typeface="+mn-lt"/>
                <a:ea typeface="+mn-ea"/>
                <a:cs typeface="+mn-cs"/>
              </a:rPr>
              <a:t> – 30 minutes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Action Planning – 10 minutes</a:t>
            </a:r>
            <a:endParaRPr lang="en-US" dirty="0"/>
          </a:p>
        </p:txBody>
      </p:sp>
      <p:sp>
        <p:nvSpPr>
          <p:cNvPr id="4" name="Slide Number Placeholder 3"/>
          <p:cNvSpPr>
            <a:spLocks noGrp="1"/>
          </p:cNvSpPr>
          <p:nvPr>
            <p:ph type="sldNum" sz="quarter" idx="10"/>
          </p:nvPr>
        </p:nvSpPr>
        <p:spPr/>
        <p:txBody>
          <a:bodyPr/>
          <a:lstStyle/>
          <a:p>
            <a:fld id="{45D63065-DDD6-4835-9325-45EC5C2BA8B1}" type="slidenum">
              <a:rPr lang="en-US" smtClean="0"/>
              <a:t>3</a:t>
            </a:fld>
            <a:endParaRPr lang="en-US" dirty="0"/>
          </a:p>
        </p:txBody>
      </p:sp>
    </p:spTree>
    <p:extLst>
      <p:ext uri="{BB962C8B-B14F-4D97-AF65-F5344CB8AC3E}">
        <p14:creationId xmlns:p14="http://schemas.microsoft.com/office/powerpoint/2010/main" val="392575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of these organizations are very clear about who they are and what they do. More importantly, they are clear about their WHY (well, except for Dilbert) which inspires people. </a:t>
            </a:r>
          </a:p>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01158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Toyota’s Why – Help people go places in life.</a:t>
            </a:r>
          </a:p>
          <a:p>
            <a:r>
              <a:rPr lang="en-US" sz="1200" kern="1200" dirty="0" smtClean="0">
                <a:solidFill>
                  <a:schemeClr val="tx1"/>
                </a:solidFill>
                <a:effectLst/>
                <a:latin typeface="+mn-lt"/>
                <a:ea typeface="+mn-ea"/>
                <a:cs typeface="+mn-cs"/>
              </a:rPr>
              <a:t>United Way – Unite people as a community. (</a:t>
            </a:r>
            <a:r>
              <a:rPr lang="en-US" sz="1200" kern="1200" dirty="0" err="1" smtClean="0">
                <a:solidFill>
                  <a:schemeClr val="tx1"/>
                </a:solidFill>
                <a:effectLst/>
                <a:latin typeface="+mn-lt"/>
                <a:ea typeface="+mn-ea"/>
                <a:cs typeface="+mn-cs"/>
              </a:rPr>
              <a:t>Stablize</a:t>
            </a:r>
            <a:r>
              <a:rPr lang="en-US" sz="1200" kern="1200" dirty="0" smtClean="0">
                <a:solidFill>
                  <a:schemeClr val="tx1"/>
                </a:solidFill>
                <a:effectLst/>
                <a:latin typeface="+mn-lt"/>
                <a:ea typeface="+mn-ea"/>
                <a:cs typeface="+mn-cs"/>
              </a:rPr>
              <a:t> families, help children succeed, create healthy living)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Nike – Interestingly enough, Nike’s mission is also their WHY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Bring inspiration and innovation</a:t>
            </a:r>
          </a:p>
          <a:p>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Transition:  Let’s examine one final mission statement </a:t>
            </a:r>
            <a:r>
              <a:rPr lang="en-US" sz="1200" b="0" kern="1200" dirty="0" smtClean="0">
                <a:solidFill>
                  <a:schemeClr val="tx1"/>
                </a:solidFill>
                <a:effectLst/>
                <a:latin typeface="+mn-lt"/>
                <a:ea typeface="+mn-ea"/>
                <a:cs typeface="+mn-cs"/>
              </a:rPr>
              <a:t>(ADVANCE</a:t>
            </a:r>
            <a:r>
              <a:rPr lang="en-US" sz="1200" b="0" kern="1200" baseline="0" dirty="0" smtClean="0">
                <a:solidFill>
                  <a:schemeClr val="tx1"/>
                </a:solidFill>
                <a:effectLst/>
                <a:latin typeface="+mn-lt"/>
                <a:ea typeface="+mn-ea"/>
                <a:cs typeface="+mn-cs"/>
              </a:rPr>
              <a:t> SLIDE)</a:t>
            </a:r>
            <a:endParaRPr lang="en-US" b="0"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589854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Complete activity listed on slide 25</a:t>
            </a:r>
          </a:p>
          <a:p>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Transition:  Now that you have heard about several great organization’s WHY and reviewed their mission statements, it is time for you to roll up your sleeves and do some work in reflecting on your school’s WHY and mission.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14379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Dissecting a Mission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you have a paper that has wheels and spokes. You also have your school’s mission statement.  What we are going to do is take the statements of the mission and dissect the meaning and see what evidence that you have that your mission and your WHY is the foundation of who you are as an organization.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Transition:  It would look something like this… (ADVANCE SLIDE)</a:t>
            </a:r>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72582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Read sample mission statement of High Tech High</a:t>
            </a:r>
          </a:p>
          <a:p>
            <a:endParaRPr lang="en-US" baseline="0" dirty="0" smtClean="0"/>
          </a:p>
          <a:p>
            <a:r>
              <a:rPr lang="en-US" baseline="0" dirty="0" smtClean="0"/>
              <a:t>ADVANCE SLIDE…</a:t>
            </a:r>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62741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Each statement of the mission statement is placed on a spoke.  You should then ask yourself the question…</a:t>
            </a:r>
          </a:p>
          <a:p>
            <a:endParaRPr lang="en-US" baseline="0" dirty="0" smtClean="0"/>
          </a:p>
          <a:p>
            <a:pPr marL="228600" indent="-228600">
              <a:buAutoNum type="arabicParenR"/>
            </a:pPr>
            <a:r>
              <a:rPr lang="en-US" baseline="0" dirty="0" smtClean="0"/>
              <a:t>What evidence is there in my school that this statement is true – “living and breathing?”</a:t>
            </a:r>
          </a:p>
          <a:p>
            <a:pPr marL="228600" indent="-228600">
              <a:buAutoNum type="arabicParenR"/>
            </a:pPr>
            <a:r>
              <a:rPr lang="en-US" baseline="0" dirty="0" smtClean="0"/>
              <a:t>How will we know that we are remaining true to this mission statement?  </a:t>
            </a:r>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07825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976B0D-E18A-421D-84DE-5BB4AAC884F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98748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63065-DDD6-4835-9325-45EC5C2BA8B1}" type="slidenum">
              <a:rPr lang="en-US" smtClean="0"/>
              <a:t>37</a:t>
            </a:fld>
            <a:endParaRPr lang="en-US" dirty="0"/>
          </a:p>
        </p:txBody>
      </p:sp>
    </p:spTree>
    <p:extLst>
      <p:ext uri="{BB962C8B-B14F-4D97-AF65-F5344CB8AC3E}">
        <p14:creationId xmlns:p14="http://schemas.microsoft.com/office/powerpoint/2010/main" val="1780358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What needs to come next for our Board or school</a:t>
            </a:r>
            <a:r>
              <a:rPr lang="en-US" baseline="0" dirty="0" smtClean="0"/>
              <a:t> to continue to think strategically?  </a:t>
            </a:r>
            <a:endParaRPr lang="en-US" dirty="0"/>
          </a:p>
        </p:txBody>
      </p:sp>
      <p:sp>
        <p:nvSpPr>
          <p:cNvPr id="4" name="Slide Number Placeholder 3"/>
          <p:cNvSpPr>
            <a:spLocks noGrp="1"/>
          </p:cNvSpPr>
          <p:nvPr>
            <p:ph type="sldNum" sz="quarter" idx="10"/>
          </p:nvPr>
        </p:nvSpPr>
        <p:spPr/>
        <p:txBody>
          <a:bodyPr/>
          <a:lstStyle/>
          <a:p>
            <a:fld id="{45D63065-DDD6-4835-9325-45EC5C2BA8B1}" type="slidenum">
              <a:rPr lang="en-US" smtClean="0"/>
              <a:t>38</a:t>
            </a:fld>
            <a:endParaRPr lang="en-US" dirty="0"/>
          </a:p>
        </p:txBody>
      </p:sp>
    </p:spTree>
    <p:extLst>
      <p:ext uri="{BB962C8B-B14F-4D97-AF65-F5344CB8AC3E}">
        <p14:creationId xmlns:p14="http://schemas.microsoft.com/office/powerpoint/2010/main" val="132153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great organizations work with a high level of synergy that is based on trust</a:t>
            </a:r>
          </a:p>
          <a:p>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891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are three primary types of trust (organic, contractual and relational trust)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Organic trust is the type that derives from organizations like churches and schools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Contractual trust is the type that is founded just as the name states on some contractual agreement – usually based on a deliverable or service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Relational trust is the most important when working collaboratively.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grounded in the </a:t>
            </a:r>
            <a:r>
              <a:rPr lang="en-US" sz="1200" b="1" kern="1200" dirty="0" smtClean="0">
                <a:solidFill>
                  <a:schemeClr val="tx1"/>
                </a:solidFill>
                <a:effectLst/>
                <a:latin typeface="+mn-lt"/>
                <a:ea typeface="+mn-ea"/>
                <a:cs typeface="+mn-cs"/>
              </a:rPr>
              <a:t>social respect</a:t>
            </a:r>
            <a:r>
              <a:rPr lang="en-US" sz="1200" kern="1200" dirty="0" smtClean="0">
                <a:solidFill>
                  <a:schemeClr val="tx1"/>
                </a:solidFill>
                <a:effectLst/>
                <a:latin typeface="+mn-lt"/>
                <a:ea typeface="+mn-ea"/>
                <a:cs typeface="+mn-cs"/>
              </a:rPr>
              <a:t> that comes from the kinds of social discourse that takes place in the school community – the school itself and the Board interactions. </a:t>
            </a:r>
          </a:p>
          <a:p>
            <a:pPr lvl="0"/>
            <a:r>
              <a:rPr lang="en-US" sz="1200" kern="1200" dirty="0" smtClean="0">
                <a:solidFill>
                  <a:schemeClr val="tx1"/>
                </a:solidFill>
                <a:effectLst/>
                <a:latin typeface="+mn-lt"/>
                <a:ea typeface="+mn-ea"/>
                <a:cs typeface="+mn-cs"/>
              </a:rPr>
              <a:t>Marked by genuine listening to what each person has to say and taking these views into account in subsequent actions.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Even when individuals disagree, they can feel valued if others respect their opinions</a:t>
            </a:r>
          </a:p>
          <a:p>
            <a:pPr lvl="0"/>
            <a:r>
              <a:rPr lang="en-US" sz="1200" b="1" kern="1200" dirty="0" smtClean="0">
                <a:solidFill>
                  <a:schemeClr val="tx1"/>
                </a:solidFill>
                <a:effectLst/>
                <a:latin typeface="+mn-lt"/>
                <a:ea typeface="+mn-ea"/>
                <a:cs typeface="+mn-cs"/>
              </a:rPr>
              <a:t>Personal regard</a:t>
            </a:r>
            <a:r>
              <a:rPr lang="en-US" sz="1200" kern="1200" dirty="0" smtClean="0">
                <a:solidFill>
                  <a:schemeClr val="tx1"/>
                </a:solidFill>
                <a:effectLst/>
                <a:latin typeface="+mn-lt"/>
                <a:ea typeface="+mn-ea"/>
                <a:cs typeface="+mn-cs"/>
              </a:rPr>
              <a:t> represents another important criterion in working collaboratively. </a:t>
            </a:r>
          </a:p>
          <a:p>
            <a:pPr lvl="0"/>
            <a:r>
              <a:rPr lang="en-US" sz="1200" kern="1200" dirty="0" smtClean="0">
                <a:solidFill>
                  <a:schemeClr val="tx1"/>
                </a:solidFill>
                <a:effectLst/>
                <a:latin typeface="+mn-lt"/>
                <a:ea typeface="+mn-ea"/>
                <a:cs typeface="+mn-cs"/>
              </a:rPr>
              <a:t>This springs from the willingness of leadership and Board members to extend themselves beyond the formal requirements of the job definition. </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Personal Integrity </a:t>
            </a:r>
            <a:r>
              <a:rPr lang="en-US" sz="1200" kern="1200" dirty="0" smtClean="0">
                <a:solidFill>
                  <a:schemeClr val="tx1"/>
                </a:solidFill>
                <a:effectLst/>
                <a:latin typeface="+mn-lt"/>
                <a:ea typeface="+mn-ea"/>
                <a:cs typeface="+mn-cs"/>
              </a:rPr>
              <a:t>also shapes any collaborative work. </a:t>
            </a:r>
          </a:p>
          <a:p>
            <a:pPr lvl="0"/>
            <a:r>
              <a:rPr lang="en-US" sz="1200" kern="1200" dirty="0" smtClean="0">
                <a:solidFill>
                  <a:schemeClr val="tx1"/>
                </a:solidFill>
                <a:effectLst/>
                <a:latin typeface="+mn-lt"/>
                <a:ea typeface="+mn-ea"/>
                <a:cs typeface="+mn-cs"/>
              </a:rPr>
              <a:t>We usually ask the question…Will this person keep his word? </a:t>
            </a:r>
          </a:p>
          <a:p>
            <a:pPr lvl="0"/>
            <a:r>
              <a:rPr lang="en-US" sz="1200" kern="1200" dirty="0" smtClean="0">
                <a:solidFill>
                  <a:schemeClr val="tx1"/>
                </a:solidFill>
                <a:effectLst/>
                <a:latin typeface="+mn-lt"/>
                <a:ea typeface="+mn-ea"/>
                <a:cs typeface="+mn-cs"/>
              </a:rPr>
              <a:t>Integrity also demands that the moral and ethical perspective guides a person’s work</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Why were you so connected to keynote speaker, Principal </a:t>
            </a:r>
            <a:r>
              <a:rPr lang="en-US" sz="1200" kern="1200" dirty="0" err="1" smtClean="0">
                <a:solidFill>
                  <a:schemeClr val="tx1"/>
                </a:solidFill>
                <a:effectLst/>
                <a:latin typeface="+mn-lt"/>
                <a:ea typeface="+mn-ea"/>
                <a:cs typeface="+mn-cs"/>
              </a:rPr>
              <a:t>Wayman</a:t>
            </a:r>
            <a:r>
              <a:rPr lang="en-US" sz="1200" kern="1200" dirty="0" smtClean="0">
                <a:solidFill>
                  <a:schemeClr val="tx1"/>
                </a:solidFill>
                <a:effectLst/>
                <a:latin typeface="+mn-lt"/>
                <a:ea typeface="+mn-ea"/>
                <a:cs typeface="+mn-cs"/>
              </a:rPr>
              <a:t> at the Center’s Annual Conference? Because her moral and ethical compass drove her passion and her work. There was no question as to why she was doing the work she was doing.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Conclusion:  </a:t>
            </a:r>
            <a:r>
              <a:rPr lang="en-US" sz="1200" b="1" kern="1200" dirty="0" smtClean="0">
                <a:solidFill>
                  <a:schemeClr val="tx1"/>
                </a:solidFill>
                <a:effectLst/>
                <a:latin typeface="+mn-lt"/>
                <a:ea typeface="+mn-ea"/>
                <a:cs typeface="+mn-cs"/>
              </a:rPr>
              <a:t>Before great organizations can do great work they MUST have strong relational trust.  If they do not, the work will be mediocre at best.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Transition:  Let’s suppose your school and Board has great relational trust. Sometimes, when working collaboratively, people think that the work of thinking strategically is straight forward like this… (ADVANCE SLIDE)</a:t>
            </a:r>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7249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People</a:t>
            </a:r>
            <a:r>
              <a:rPr lang="en-US" baseline="0" dirty="0" smtClean="0"/>
              <a:t> often think that the “normal” of collaborative work is very neat and orderly – a straight line that has a starting point and an ending point.  The “normal” of working collaboratively certainly does have a start and an end; however, it often looks for like this…(ADVANCE SLIDE)</a:t>
            </a:r>
          </a:p>
          <a:p>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69605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“normal”</a:t>
            </a:r>
            <a:r>
              <a:rPr lang="en-US" baseline="0" dirty="0" smtClean="0"/>
              <a:t> of working collaboratively related to strategic thinking is more like organized chaos  - very messy!  </a:t>
            </a:r>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4140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Strategic Thinking and the “normal” of working collaboratively does have clear start and end; however often parties engaged in this work get lost in the “swirl” in the middle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3126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good organizations start the process well, but somewhere in the middle, because they did not anticipate the “chaos,” or the stress of thinking strategically causes the “ugly” to come out – lack of collaborative culture, lack of trust, too many egos in the room without the moral and ethical compass as the guide – QUIT!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just to encourage you that the work IS messy, there are many bumps in the road; however, it is well worth it because it has a high moral and ethical purpose…(ADVANCE</a:t>
            </a:r>
            <a:r>
              <a:rPr lang="en-US" sz="1200" kern="1200" baseline="0" dirty="0" smtClean="0">
                <a:solidFill>
                  <a:schemeClr val="tx1"/>
                </a:solidFill>
                <a:effectLst/>
                <a:latin typeface="+mn-lt"/>
                <a:ea typeface="+mn-ea"/>
                <a:cs typeface="+mn-cs"/>
              </a:rPr>
              <a:t>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27AE10-0089-44D7-8A04-C6DFD1A883E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3919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0D5EC7-01BC-4271-86B9-8809AE44688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6424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D5EC7-01BC-4271-86B9-8809AE44688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2040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D5EC7-01BC-4271-86B9-8809AE44688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189217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2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790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648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35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334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172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750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74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0D5EC7-01BC-4271-86B9-8809AE44688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1468923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8803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7330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822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99638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082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905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601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5995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4652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84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D5EC7-01BC-4271-86B9-8809AE44688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1492308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3649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0050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3137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27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0D5EC7-01BC-4271-86B9-8809AE44688F}"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27767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0D5EC7-01BC-4271-86B9-8809AE44688F}"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76540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0D5EC7-01BC-4271-86B9-8809AE44688F}"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153571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D5EC7-01BC-4271-86B9-8809AE44688F}" type="datetimeFigureOut">
              <a:rPr lang="en-US" smtClean="0"/>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20841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D5EC7-01BC-4271-86B9-8809AE44688F}"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10978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D5EC7-01BC-4271-86B9-8809AE44688F}"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0C0D6-610F-4B45-99D6-8299525EF479}" type="slidenum">
              <a:rPr lang="en-US" smtClean="0"/>
              <a:t>‹#›</a:t>
            </a:fld>
            <a:endParaRPr lang="en-US"/>
          </a:p>
        </p:txBody>
      </p:sp>
    </p:spTree>
    <p:extLst>
      <p:ext uri="{BB962C8B-B14F-4D97-AF65-F5344CB8AC3E}">
        <p14:creationId xmlns:p14="http://schemas.microsoft.com/office/powerpoint/2010/main" val="405563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D5EC7-01BC-4271-86B9-8809AE44688F}" type="datetimeFigureOut">
              <a:rPr lang="en-US" smtClean="0"/>
              <a:t>12/16/2015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0C0D6-610F-4B45-99D6-8299525EF479}" type="slidenum">
              <a:rPr lang="en-US" smtClean="0"/>
              <a:t>‹#›</a:t>
            </a:fld>
            <a:endParaRPr lang="en-US"/>
          </a:p>
        </p:txBody>
      </p:sp>
    </p:spTree>
    <p:extLst>
      <p:ext uri="{BB962C8B-B14F-4D97-AF65-F5344CB8AC3E}">
        <p14:creationId xmlns:p14="http://schemas.microsoft.com/office/powerpoint/2010/main" val="91675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93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2C8F7-EBBB-4C2B-B963-4B1BA9334342}" type="datetimeFigureOut">
              <a:rPr lang="en-US" smtClean="0">
                <a:solidFill>
                  <a:prstClr val="black">
                    <a:tint val="75000"/>
                  </a:prstClr>
                </a:solidFill>
              </a:rPr>
              <a:pPr/>
              <a:t>12/16/2015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2EBE7-F525-44F8-AA3C-49D8264020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210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 Id="rId9"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gif"/><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gif"/><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gif"/><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gif"/><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29.jpeg"/><Relationship Id="rId11" Type="http://schemas.openxmlformats.org/officeDocument/2006/relationships/image" Target="../media/image4.png"/><Relationship Id="rId5" Type="http://schemas.openxmlformats.org/officeDocument/2006/relationships/image" Target="../media/image24.jpg"/><Relationship Id="rId10" Type="http://schemas.openxmlformats.org/officeDocument/2006/relationships/image" Target="../media/image25.png"/><Relationship Id="rId4" Type="http://schemas.openxmlformats.org/officeDocument/2006/relationships/image" Target="../media/image14.gif"/><Relationship Id="rId9"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4.gif"/><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27.jpg"/><Relationship Id="rId5" Type="http://schemas.openxmlformats.org/officeDocument/2006/relationships/image" Target="../media/image29.jpeg"/><Relationship Id="rId10" Type="http://schemas.openxmlformats.org/officeDocument/2006/relationships/image" Target="../media/image4.png"/><Relationship Id="rId4" Type="http://schemas.openxmlformats.org/officeDocument/2006/relationships/image" Target="../media/image24.jp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gif"/><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emf"/><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emf"/><Relationship Id="rId7"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emf"/><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gif"/></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ustomXml" Target="../ink/ink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ustomXml" Target="../ink/ink4.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txBox="1">
            <a:spLocks/>
          </p:cNvSpPr>
          <p:nvPr/>
        </p:nvSpPr>
        <p:spPr>
          <a:xfrm>
            <a:off x="4267200" y="88900"/>
            <a:ext cx="7721600" cy="5181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defRPr/>
            </a:pPr>
            <a:endParaRPr lang="en-US" sz="3900" dirty="0">
              <a:solidFill>
                <a:srgbClr val="9E0040"/>
              </a:solidFill>
              <a:latin typeface="HelveticaNeueLT Std UltLt Cn"/>
            </a:endParaRPr>
          </a:p>
          <a:p>
            <a:pPr>
              <a:spcBef>
                <a:spcPts val="0"/>
              </a:spcBef>
              <a:defRPr/>
            </a:pPr>
            <a:endParaRPr lang="en-US" sz="4400" dirty="0">
              <a:solidFill>
                <a:srgbClr val="9E0040"/>
              </a:solidFill>
              <a:latin typeface="HelveticaNeueLT Std UltLt Cn"/>
            </a:endParaRPr>
          </a:p>
          <a:p>
            <a:pPr>
              <a:spcBef>
                <a:spcPts val="0"/>
              </a:spcBef>
              <a:defRPr/>
            </a:pPr>
            <a:r>
              <a:rPr lang="en-US" sz="3600" dirty="0">
                <a:solidFill>
                  <a:srgbClr val="FFC000"/>
                </a:solidFill>
                <a:latin typeface="HelveticaNeueLT Std UltLt Cn"/>
              </a:rPr>
              <a:t>Board Development Series</a:t>
            </a:r>
          </a:p>
          <a:p>
            <a:pPr>
              <a:spcBef>
                <a:spcPts val="0"/>
              </a:spcBef>
              <a:defRPr/>
            </a:pPr>
            <a:endParaRPr lang="en-US" sz="3600" dirty="0">
              <a:solidFill>
                <a:srgbClr val="9E0040"/>
              </a:solidFill>
              <a:latin typeface="HelveticaNeueLT Std UltLt Cn"/>
            </a:endParaRPr>
          </a:p>
          <a:p>
            <a:pPr>
              <a:spcBef>
                <a:spcPts val="0"/>
              </a:spcBef>
              <a:defRPr/>
            </a:pPr>
            <a:r>
              <a:rPr lang="en-US" sz="4400" dirty="0">
                <a:solidFill>
                  <a:srgbClr val="FFC000"/>
                </a:solidFill>
                <a:latin typeface="HelveticaNeueLT Std UltLt Cn"/>
              </a:rPr>
              <a:t>Strategic Thinking:</a:t>
            </a:r>
          </a:p>
          <a:p>
            <a:pPr>
              <a:spcBef>
                <a:spcPts val="0"/>
              </a:spcBef>
              <a:defRPr/>
            </a:pPr>
            <a:r>
              <a:rPr lang="en-US" sz="4400" dirty="0">
                <a:solidFill>
                  <a:srgbClr val="FFC000"/>
                </a:solidFill>
                <a:latin typeface="HelveticaNeueLT Std UltLt Cn"/>
              </a:rPr>
              <a:t>Examining Your Mission</a:t>
            </a:r>
          </a:p>
          <a:p>
            <a:pPr algn="l">
              <a:lnSpc>
                <a:spcPct val="160000"/>
              </a:lnSpc>
              <a:spcBef>
                <a:spcPts val="0"/>
              </a:spcBef>
            </a:pPr>
            <a:endParaRPr lang="en-US" sz="1100" dirty="0">
              <a:solidFill>
                <a:srgbClr val="000000"/>
              </a:solidFill>
              <a:latin typeface="HelveticaNeueLT Std Lt Cn" pitchFamily="34" charset="0"/>
            </a:endParaRPr>
          </a:p>
          <a:p>
            <a:pPr algn="l">
              <a:lnSpc>
                <a:spcPct val="160000"/>
              </a:lnSpc>
              <a:spcBef>
                <a:spcPts val="0"/>
              </a:spcBef>
            </a:pPr>
            <a:endParaRPr lang="en-US" sz="1100" dirty="0">
              <a:solidFill>
                <a:srgbClr val="000000"/>
              </a:solidFill>
              <a:latin typeface="HelveticaNeueLT Std Lt Cn" pitchFamily="34" charset="0"/>
            </a:endParaRPr>
          </a:p>
          <a:p>
            <a:pPr>
              <a:lnSpc>
                <a:spcPct val="160000"/>
              </a:lnSpc>
              <a:spcBef>
                <a:spcPts val="0"/>
              </a:spcBef>
            </a:pPr>
            <a:endParaRPr lang="en-US" sz="1100" dirty="0">
              <a:solidFill>
                <a:srgbClr val="000000"/>
              </a:solidFill>
              <a:latin typeface="HelveticaNeueLT Std Lt Cn" pitchFamily="34" charset="0"/>
            </a:endParaRPr>
          </a:p>
          <a:p>
            <a:pPr>
              <a:lnSpc>
                <a:spcPct val="160000"/>
              </a:lnSpc>
              <a:spcBef>
                <a:spcPts val="0"/>
              </a:spcBef>
            </a:pPr>
            <a:r>
              <a:rPr lang="en-US" sz="2400" dirty="0">
                <a:solidFill>
                  <a:srgbClr val="FFC000"/>
                </a:solidFill>
                <a:latin typeface="HelveticaNeueLT Std Lt Cn" pitchFamily="34" charset="0"/>
              </a:rPr>
              <a:t>December 10, 2015</a:t>
            </a:r>
          </a:p>
          <a:p>
            <a:pPr algn="l">
              <a:lnSpc>
                <a:spcPct val="160000"/>
              </a:lnSpc>
              <a:spcBef>
                <a:spcPts val="0"/>
              </a:spcBef>
            </a:pPr>
            <a:endParaRPr lang="en-US" sz="2000" dirty="0">
              <a:solidFill>
                <a:srgbClr val="000000"/>
              </a:solidFill>
              <a:latin typeface="HelveticaNeueLT Std Lt Cn" pitchFamily="34" charset="0"/>
              <a:cs typeface="HelveticaNeueLT Std Lt Cn"/>
            </a:endParaRPr>
          </a:p>
          <a:p>
            <a:pPr algn="l">
              <a:lnSpc>
                <a:spcPct val="160000"/>
              </a:lnSpc>
              <a:spcBef>
                <a:spcPts val="0"/>
              </a:spcBef>
            </a:pPr>
            <a:endParaRPr lang="en-US" sz="2000" dirty="0">
              <a:solidFill>
                <a:srgbClr val="000000"/>
              </a:solidFill>
              <a:latin typeface="HelveticaNeueLT Std Lt Cn" pitchFamily="34" charset="0"/>
              <a:cs typeface="HelveticaNeueLT Std Lt Cn"/>
            </a:endParaRPr>
          </a:p>
          <a:p>
            <a:pPr algn="l">
              <a:lnSpc>
                <a:spcPct val="160000"/>
              </a:lnSpc>
              <a:spcBef>
                <a:spcPts val="0"/>
              </a:spcBef>
            </a:pPr>
            <a:endParaRPr lang="en-US" sz="2000" dirty="0">
              <a:solidFill>
                <a:srgbClr val="000000"/>
              </a:solidFill>
              <a:latin typeface="HelveticaNeueLT Std Lt Cn" pitchFamily="34" charset="0"/>
              <a:cs typeface="HelveticaNeueLT Std Lt Cn"/>
            </a:endParaRPr>
          </a:p>
          <a:p>
            <a:pPr algn="l">
              <a:spcBef>
                <a:spcPts val="0"/>
              </a:spcBef>
              <a:defRPr/>
            </a:pPr>
            <a:endParaRPr lang="en-US" sz="2000" dirty="0">
              <a:solidFill>
                <a:srgbClr val="000000"/>
              </a:solidFill>
              <a:latin typeface="HelveticaNeueLT Std Lt Cn" pitchFamily="34" charset="0"/>
            </a:endParaRPr>
          </a:p>
          <a:p>
            <a:pPr algn="l">
              <a:spcBef>
                <a:spcPts val="0"/>
              </a:spcBef>
              <a:defRPr/>
            </a:pPr>
            <a:endParaRPr lang="en-US" sz="2000" dirty="0">
              <a:solidFill>
                <a:srgbClr val="000000"/>
              </a:solidFill>
              <a:latin typeface="HelveticaNeueLT Std Lt Cn" pitchFamily="34" charset="0"/>
            </a:endParaRPr>
          </a:p>
          <a:p>
            <a:pPr algn="l">
              <a:spcBef>
                <a:spcPts val="0"/>
              </a:spcBef>
              <a:defRPr/>
            </a:pPr>
            <a:endParaRPr lang="en-US" sz="2000" dirty="0">
              <a:solidFill>
                <a:srgbClr val="9E0040"/>
              </a:solidFill>
              <a:latin typeface="HelveticaNeueLT Std UltLt Cn"/>
            </a:endParaRPr>
          </a:p>
          <a:p>
            <a:pPr algn="l">
              <a:spcBef>
                <a:spcPts val="0"/>
              </a:spcBef>
              <a:defRPr/>
            </a:pPr>
            <a:endParaRPr lang="en-US" sz="2000" dirty="0">
              <a:solidFill>
                <a:srgbClr val="9E0040"/>
              </a:solidFill>
              <a:latin typeface="HelveticaNeueLT Std UltLt Cn"/>
            </a:endParaRPr>
          </a:p>
          <a:p>
            <a:pPr algn="l">
              <a:spcBef>
                <a:spcPts val="0"/>
              </a:spcBef>
              <a:defRPr/>
            </a:pPr>
            <a:endParaRPr lang="en-US" sz="1400" dirty="0">
              <a:solidFill>
                <a:srgbClr val="00B0F0"/>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155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35" y="974362"/>
            <a:ext cx="4393067" cy="2660378"/>
          </a:xfrm>
          <a:prstGeom prst="ellipse">
            <a:avLst/>
          </a:prstGeom>
          <a:ln>
            <a:noFill/>
          </a:ln>
          <a:effectLst>
            <a:softEdge rad="317500"/>
          </a:effec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253272" y="1342553"/>
            <a:ext cx="585417" cy="400110"/>
          </a:xfrm>
          <a:prstGeom prst="rect">
            <a:avLst/>
          </a:prstGeom>
          <a:noFill/>
        </p:spPr>
        <p:txBody>
          <a:bodyPr wrap="none" rtlCol="0">
            <a:spAutoFit/>
          </a:bodyPr>
          <a:lstStyle/>
          <a:p>
            <a:r>
              <a:rPr lang="en-US" sz="2000" b="1" dirty="0" smtClean="0"/>
              <a:t>End</a:t>
            </a:r>
            <a:endParaRPr lang="en-US" sz="2000" b="1" dirty="0"/>
          </a:p>
        </p:txBody>
      </p:sp>
      <p:sp>
        <p:nvSpPr>
          <p:cNvPr id="5" name="Oval 4"/>
          <p:cNvSpPr/>
          <p:nvPr/>
        </p:nvSpPr>
        <p:spPr>
          <a:xfrm>
            <a:off x="6280879" y="3248325"/>
            <a:ext cx="284813" cy="3043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554440" y="1267539"/>
            <a:ext cx="3577868" cy="28547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9851921">
            <a:off x="7134109" y="1611673"/>
            <a:ext cx="914400" cy="221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The Moral and Ethical Imperative</a:t>
            </a:r>
            <a:endParaRPr lang="en-US" sz="3200" b="1" dirty="0">
              <a:solidFill>
                <a:srgbClr val="9E0040"/>
              </a:solidFill>
              <a:latin typeface="HelveticaNeueLT Std Lt" panose="020B0403020202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785" y="3491055"/>
            <a:ext cx="4860139" cy="2406477"/>
          </a:xfrm>
          <a:prstGeom prst="rect">
            <a:avLst/>
          </a:prstGeom>
          <a:effectLst>
            <a:softEdge rad="317500"/>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4354" y="2947809"/>
            <a:ext cx="6038850" cy="2857500"/>
          </a:xfrm>
          <a:prstGeom prst="rect">
            <a:avLst/>
          </a:prstGeom>
          <a:effectLst>
            <a:softEdge rad="127000"/>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5312" y="490932"/>
            <a:ext cx="3816096" cy="2535936"/>
          </a:xfrm>
          <a:prstGeom prst="rect">
            <a:avLst/>
          </a:prstGeom>
          <a:effectLst>
            <a:softEdge rad="317500"/>
          </a:effec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2060" y="1277242"/>
            <a:ext cx="2944505" cy="4414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2863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97" y="0"/>
            <a:ext cx="12278497" cy="6858000"/>
          </a:xfrm>
          <a:prstGeom prst="rect">
            <a:avLst/>
          </a:prstGeom>
        </p:spPr>
      </p:pic>
      <p:sp>
        <p:nvSpPr>
          <p:cNvPr id="10" name="Rectangle 9"/>
          <p:cNvSpPr/>
          <p:nvPr/>
        </p:nvSpPr>
        <p:spPr>
          <a:xfrm>
            <a:off x="2057400" y="2234217"/>
            <a:ext cx="5638800" cy="830997"/>
          </a:xfrm>
          <a:prstGeom prst="rect">
            <a:avLst/>
          </a:prstGeom>
        </p:spPr>
        <p:txBody>
          <a:bodyPr wrap="square">
            <a:spAutoFit/>
          </a:bodyPr>
          <a:lstStyle/>
          <a:p>
            <a:pPr>
              <a:defRPr/>
            </a:pPr>
            <a:endParaRPr lang="en-US" sz="1600" dirty="0">
              <a:latin typeface="HelveticaNeueLT Std Lt Cn" pitchFamily="34" charset="0"/>
            </a:endParaRPr>
          </a:p>
          <a:p>
            <a:pPr>
              <a:defRPr/>
            </a:pPr>
            <a:endParaRPr lang="en-US" sz="1600" dirty="0">
              <a:latin typeface="HelveticaNeueLT Std Lt Cn" pitchFamily="34" charset="0"/>
            </a:endParaRPr>
          </a:p>
          <a:p>
            <a:pPr>
              <a:defRPr/>
            </a:pPr>
            <a:endParaRPr lang="en-US" sz="1600" dirty="0">
              <a:latin typeface="HelveticaNeueLT Std Lt Cn" pitchFamily="34" charset="0"/>
            </a:endParaRPr>
          </a:p>
        </p:txBody>
      </p:sp>
      <p:sp>
        <p:nvSpPr>
          <p:cNvPr id="2" name="Rectangle 1"/>
          <p:cNvSpPr/>
          <p:nvPr/>
        </p:nvSpPr>
        <p:spPr>
          <a:xfrm>
            <a:off x="3962401" y="469747"/>
            <a:ext cx="560698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HelveticaNeueLT Std" pitchFamily="34" charset="0"/>
            </a:endParaRPr>
          </a:p>
        </p:txBody>
      </p:sp>
      <p:sp>
        <p:nvSpPr>
          <p:cNvPr id="17" name="TextBox 16"/>
          <p:cNvSpPr txBox="1"/>
          <p:nvPr/>
        </p:nvSpPr>
        <p:spPr>
          <a:xfrm>
            <a:off x="229979" y="617535"/>
            <a:ext cx="7771292" cy="523220"/>
          </a:xfrm>
          <a:prstGeom prst="rect">
            <a:avLst/>
          </a:prstGeom>
          <a:noFill/>
        </p:spPr>
        <p:txBody>
          <a:bodyPr wrap="square" rtlCol="0">
            <a:spAutoFit/>
          </a:bodyPr>
          <a:lstStyle/>
          <a:p>
            <a:r>
              <a:rPr lang="en-US" sz="2800" b="1" dirty="0">
                <a:solidFill>
                  <a:srgbClr val="FFC000"/>
                </a:solidFill>
                <a:latin typeface="HelveticaNeueLT Std Lt" panose="020B0403020202020204" pitchFamily="34" charset="0"/>
              </a:rPr>
              <a:t>Agenda</a:t>
            </a:r>
          </a:p>
        </p:txBody>
      </p:sp>
      <p:sp>
        <p:nvSpPr>
          <p:cNvPr id="18" name="Text Placeholder 2"/>
          <p:cNvSpPr txBox="1">
            <a:spLocks/>
          </p:cNvSpPr>
          <p:nvPr/>
        </p:nvSpPr>
        <p:spPr>
          <a:xfrm>
            <a:off x="1231900" y="1561267"/>
            <a:ext cx="8686800" cy="458784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Welcome</a:t>
            </a:r>
          </a:p>
          <a:p>
            <a:pPr marL="457189" indent="-457189" algn="l">
              <a:spcBef>
                <a:spcPts val="0"/>
              </a:spcBef>
              <a:buFont typeface="Wingdings" panose="05000000000000000000" pitchFamily="2" charset="2"/>
              <a:buChar char="§"/>
              <a:defRPr/>
            </a:pPr>
            <a:endParaRPr lang="en-US" sz="2800" dirty="0">
              <a:solidFill>
                <a:schemeClr val="tx1">
                  <a:lumMod val="50000"/>
                  <a:lumOff val="50000"/>
                </a:schemeClr>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Working Collaboratively</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Strategic Thinking – </a:t>
            </a:r>
          </a:p>
          <a:p>
            <a:pPr algn="l">
              <a:spcBef>
                <a:spcPts val="0"/>
              </a:spcBef>
              <a:defRPr/>
            </a:pPr>
            <a:r>
              <a:rPr lang="en-US" sz="2800" dirty="0">
                <a:solidFill>
                  <a:schemeClr val="bg1"/>
                </a:solidFill>
                <a:latin typeface="Sitka Display" panose="02000505000000020004" pitchFamily="2" charset="0"/>
              </a:rPr>
              <a:t>	Starting with the WHY</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Strategic Thinking </a:t>
            </a:r>
          </a:p>
          <a:p>
            <a:pPr algn="l">
              <a:spcBef>
                <a:spcPts val="0"/>
              </a:spcBef>
              <a:defRPr/>
            </a:pPr>
            <a:r>
              <a:rPr lang="en-US" sz="2800" dirty="0">
                <a:solidFill>
                  <a:schemeClr val="tx1">
                    <a:lumMod val="50000"/>
                    <a:lumOff val="50000"/>
                  </a:schemeClr>
                </a:solidFill>
                <a:latin typeface="Sitka Display" panose="02000505000000020004" pitchFamily="2" charset="0"/>
              </a:rPr>
              <a:t>	Analysis or Synthesis? </a:t>
            </a:r>
          </a:p>
          <a:p>
            <a:pPr marL="457189" indent="-457189" algn="l">
              <a:spcBef>
                <a:spcPts val="0"/>
              </a:spcBef>
              <a:buFont typeface="Wingdings" panose="05000000000000000000" pitchFamily="2" charset="2"/>
              <a:buChar char="§"/>
              <a:defRPr/>
            </a:pPr>
            <a:endParaRPr lang="en-US" sz="2800" dirty="0">
              <a:solidFill>
                <a:schemeClr val="tx1">
                  <a:lumMod val="50000"/>
                  <a:lumOff val="50000"/>
                </a:schemeClr>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Action Planning</a:t>
            </a:r>
          </a:p>
          <a:p>
            <a:pPr algn="l">
              <a:spcBef>
                <a:spcPts val="0"/>
              </a:spcBef>
              <a:defRPr/>
            </a:pPr>
            <a:endParaRPr lang="en-US" sz="2800" dirty="0">
              <a:solidFill>
                <a:srgbClr val="9E0040"/>
              </a:solidFill>
              <a:latin typeface="Sitka Display" panose="02000505000000020004" pitchFamily="2" charset="0"/>
            </a:endParaRPr>
          </a:p>
          <a:p>
            <a:pPr algn="l">
              <a:spcBef>
                <a:spcPts val="0"/>
              </a:spcBef>
              <a:defRPr/>
            </a:pPr>
            <a:endParaRPr lang="en-US" sz="2400" dirty="0">
              <a:solidFill>
                <a:srgbClr val="00B0F0"/>
              </a:solidFill>
              <a:latin typeface="HelveticaNeueLT Std Lt Ext"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2" y="0"/>
            <a:ext cx="5333999" cy="6858000"/>
          </a:xfrm>
          <a:prstGeom prst="rect">
            <a:avLst/>
          </a:prstGeom>
          <a:effectLst>
            <a:softEdge rad="635000"/>
          </a:effectLst>
        </p:spPr>
      </p:pic>
    </p:spTree>
    <p:extLst>
      <p:ext uri="{BB962C8B-B14F-4D97-AF65-F5344CB8AC3E}">
        <p14:creationId xmlns:p14="http://schemas.microsoft.com/office/powerpoint/2010/main" val="205612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8835" y="617537"/>
            <a:ext cx="7771292" cy="584775"/>
          </a:xfrm>
          <a:prstGeom prst="rect">
            <a:avLst/>
          </a:prstGeom>
          <a:noFill/>
        </p:spPr>
        <p:txBody>
          <a:bodyPr wrap="square" rtlCol="0">
            <a:spAutoFit/>
          </a:bodyPr>
          <a:lstStyle/>
          <a:p>
            <a:r>
              <a:rPr lang="en-US" sz="2800" b="1" dirty="0">
                <a:solidFill>
                  <a:schemeClr val="accent4"/>
                </a:solidFill>
                <a:latin typeface="HelveticaNeueLT Std Lt" panose="020B0403020202020204" pitchFamily="34" charset="0"/>
              </a:rPr>
              <a:t>Strategic Thinking: Start with the “Why?</a:t>
            </a:r>
            <a:r>
              <a:rPr lang="en-US" sz="3200" b="1" dirty="0">
                <a:solidFill>
                  <a:srgbClr val="FFC000"/>
                </a:solidFill>
                <a:latin typeface="HelveticaNeueLT Std Lt" panose="020B0403020202020204" pitchFamily="34" charset="0"/>
              </a:rPr>
              <a:t>”</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0823" y="1743996"/>
            <a:ext cx="4193898" cy="26267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951655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spTree>
    <p:extLst>
      <p:ext uri="{BB962C8B-B14F-4D97-AF65-F5344CB8AC3E}">
        <p14:creationId xmlns:p14="http://schemas.microsoft.com/office/powerpoint/2010/main" val="150975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602622"/>
            <a:ext cx="12192000" cy="7460623"/>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solidFill>
                  <a:schemeClr val="bg1">
                    <a:lumMod val="85000"/>
                  </a:schemeClr>
                </a:solidFill>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solidFill>
                  <a:schemeClr val="accent4"/>
                </a:solidFill>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solidFill>
                  <a:schemeClr val="bg1">
                    <a:lumMod val="85000"/>
                  </a:schemeClr>
                </a:solidFill>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sp>
        <p:nvSpPr>
          <p:cNvPr id="18" name="TextBox 17"/>
          <p:cNvSpPr txBox="1"/>
          <p:nvPr/>
        </p:nvSpPr>
        <p:spPr>
          <a:xfrm>
            <a:off x="95009" y="1228193"/>
            <a:ext cx="4819891" cy="1128450"/>
          </a:xfrm>
          <a:prstGeom prst="rect">
            <a:avLst/>
          </a:prstGeom>
          <a:noFill/>
        </p:spPr>
        <p:txBody>
          <a:bodyPr wrap="square" rtlCol="0">
            <a:spAutoFit/>
          </a:bodyPr>
          <a:lstStyle/>
          <a:p>
            <a:pPr algn="ctr"/>
            <a:r>
              <a:rPr lang="en-US" sz="2000" b="1" dirty="0">
                <a:latin typeface="HelveticaNeueLT Std Lt" panose="020B0403020202020204" pitchFamily="34" charset="0"/>
              </a:rPr>
              <a:t>WHAT</a:t>
            </a:r>
          </a:p>
          <a:p>
            <a:pPr algn="ctr"/>
            <a:endParaRPr lang="en-US" sz="900" b="1" dirty="0">
              <a:solidFill>
                <a:schemeClr val="bg1">
                  <a:lumMod val="75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latin typeface="HelveticaNeueLT Std Lt" panose="020B0403020202020204" pitchFamily="34" charset="0"/>
              </a:rPr>
              <a:t>Every organization knows WHAT they do</a:t>
            </a:r>
          </a:p>
          <a:p>
            <a:pPr marL="342891" indent="-342891">
              <a:buFont typeface="Wingdings" panose="05000000000000000000" pitchFamily="2" charset="2"/>
              <a:buChar char="§"/>
            </a:pPr>
            <a:endParaRPr lang="en-US" sz="500" b="1" dirty="0">
              <a:latin typeface="HelveticaNeueLT Std Lt" panose="020B0403020202020204" pitchFamily="34" charset="0"/>
            </a:endParaRPr>
          </a:p>
          <a:p>
            <a:pPr marL="342891" indent="-342891">
              <a:buFont typeface="Wingdings" panose="05000000000000000000" pitchFamily="2" charset="2"/>
              <a:buChar char="§"/>
            </a:pPr>
            <a:endParaRPr lang="en-US" sz="133" b="1" dirty="0">
              <a:latin typeface="HelveticaNeueLT Std Lt" panose="020B0403020202020204" pitchFamily="34" charset="0"/>
            </a:endParaRPr>
          </a:p>
          <a:p>
            <a:pPr marL="342891" indent="-342891">
              <a:buFont typeface="Wingdings" panose="05000000000000000000" pitchFamily="2" charset="2"/>
              <a:buChar char="§"/>
            </a:pPr>
            <a:r>
              <a:rPr lang="en-US" sz="1600" b="1" dirty="0">
                <a:latin typeface="HelveticaNeueLT Std Lt" panose="020B0403020202020204" pitchFamily="34" charset="0"/>
              </a:rPr>
              <a:t>Products they sell or the services they provide </a:t>
            </a:r>
          </a:p>
        </p:txBody>
      </p:sp>
      <p:sp>
        <p:nvSpPr>
          <p:cNvPr id="21" name="TextBox 20"/>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Tree>
    <p:extLst>
      <p:ext uri="{BB962C8B-B14F-4D97-AF65-F5344CB8AC3E}">
        <p14:creationId xmlns:p14="http://schemas.microsoft.com/office/powerpoint/2010/main" val="2291460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solidFill>
                  <a:schemeClr val="bg1">
                    <a:lumMod val="85000"/>
                  </a:schemeClr>
                </a:solidFill>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solidFill>
                  <a:schemeClr val="bg1">
                    <a:lumMod val="85000"/>
                  </a:schemeClr>
                </a:solidFill>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solidFill>
                  <a:schemeClr val="accent4"/>
                </a:solidFill>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sp>
        <p:nvSpPr>
          <p:cNvPr id="18" name="TextBox 17"/>
          <p:cNvSpPr txBox="1"/>
          <p:nvPr/>
        </p:nvSpPr>
        <p:spPr>
          <a:xfrm>
            <a:off x="95009" y="1228193"/>
            <a:ext cx="4819891" cy="1128450"/>
          </a:xfrm>
          <a:prstGeom prst="rect">
            <a:avLst/>
          </a:prstGeom>
          <a:noFill/>
        </p:spPr>
        <p:txBody>
          <a:bodyPr wrap="square" rtlCol="0">
            <a:spAutoFit/>
          </a:bodyPr>
          <a:lstStyle/>
          <a:p>
            <a:pPr algn="ctr"/>
            <a:r>
              <a:rPr lang="en-US" sz="2000" b="1" dirty="0">
                <a:solidFill>
                  <a:schemeClr val="bg1">
                    <a:lumMod val="50000"/>
                  </a:schemeClr>
                </a:solidFill>
                <a:latin typeface="HelveticaNeueLT Std Lt" panose="020B0403020202020204" pitchFamily="34" charset="0"/>
              </a:rPr>
              <a:t>WHAT</a:t>
            </a:r>
          </a:p>
          <a:p>
            <a:pPr algn="ctr"/>
            <a:endParaRPr lang="en-US" sz="9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solidFill>
                  <a:schemeClr val="bg1">
                    <a:lumMod val="50000"/>
                  </a:schemeClr>
                </a:solidFill>
                <a:latin typeface="HelveticaNeueLT Std Lt" panose="020B0403020202020204" pitchFamily="34" charset="0"/>
              </a:rPr>
              <a:t>Every organization knows WHAT they do</a:t>
            </a:r>
          </a:p>
          <a:p>
            <a:pPr marL="342891" indent="-342891">
              <a:buFont typeface="Wingdings" panose="05000000000000000000" pitchFamily="2" charset="2"/>
              <a:buChar char="§"/>
            </a:pPr>
            <a:endParaRPr lang="en-US" sz="5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endParaRPr lang="en-US" sz="133"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solidFill>
                  <a:schemeClr val="bg1">
                    <a:lumMod val="50000"/>
                  </a:schemeClr>
                </a:solidFill>
                <a:latin typeface="HelveticaNeueLT Std Lt" panose="020B0403020202020204" pitchFamily="34" charset="0"/>
              </a:rPr>
              <a:t>Products they sell or the services they provide </a:t>
            </a:r>
          </a:p>
        </p:txBody>
      </p:sp>
      <p:sp>
        <p:nvSpPr>
          <p:cNvPr id="19" name="TextBox 18"/>
          <p:cNvSpPr txBox="1"/>
          <p:nvPr/>
        </p:nvSpPr>
        <p:spPr>
          <a:xfrm>
            <a:off x="95009" y="2642957"/>
            <a:ext cx="4591291" cy="1384995"/>
          </a:xfrm>
          <a:prstGeom prst="rect">
            <a:avLst/>
          </a:prstGeom>
          <a:noFill/>
        </p:spPr>
        <p:txBody>
          <a:bodyPr wrap="square" rtlCol="0">
            <a:spAutoFit/>
          </a:bodyPr>
          <a:lstStyle/>
          <a:p>
            <a:pPr algn="ctr"/>
            <a:r>
              <a:rPr lang="en-US" sz="2000" b="1" dirty="0">
                <a:latin typeface="HelveticaNeueLT Std Lt" panose="020B0403020202020204" pitchFamily="34" charset="0"/>
              </a:rPr>
              <a:t>HOW</a:t>
            </a:r>
          </a:p>
          <a:p>
            <a:pPr algn="ctr"/>
            <a:endParaRPr lang="en-US" sz="900" b="1" dirty="0">
              <a:solidFill>
                <a:schemeClr val="accent2"/>
              </a:solidFill>
              <a:latin typeface="HelveticaNeueLT Std Lt" panose="020B0403020202020204" pitchFamily="34" charset="0"/>
            </a:endParaRPr>
          </a:p>
          <a:p>
            <a:pPr marL="342891" indent="-342891">
              <a:buFont typeface="Wingdings" panose="05000000000000000000" pitchFamily="2" charset="2"/>
              <a:buChar char="§"/>
            </a:pPr>
            <a:r>
              <a:rPr lang="en-US" sz="1600" b="1" dirty="0">
                <a:latin typeface="HelveticaNeueLT Std Lt" panose="020B0403020202020204" pitchFamily="34" charset="0"/>
              </a:rPr>
              <a:t>Some organization </a:t>
            </a:r>
            <a:r>
              <a:rPr lang="en-US" sz="1600" b="1" dirty="0" smtClean="0">
                <a:latin typeface="HelveticaNeueLT Std Lt" panose="020B0403020202020204" pitchFamily="34" charset="0"/>
              </a:rPr>
              <a:t>know </a:t>
            </a:r>
            <a:r>
              <a:rPr lang="en-US" sz="1600" b="1" dirty="0">
                <a:latin typeface="HelveticaNeueLT Std Lt" panose="020B0403020202020204" pitchFamily="34" charset="0"/>
              </a:rPr>
              <a:t>HOW they do it</a:t>
            </a:r>
          </a:p>
          <a:p>
            <a:pPr marL="342891" indent="-342891">
              <a:buFont typeface="Wingdings" panose="05000000000000000000" pitchFamily="2" charset="2"/>
              <a:buChar char="§"/>
            </a:pPr>
            <a:endParaRPr lang="en-US" sz="500" b="1" dirty="0">
              <a:latin typeface="HelveticaNeueLT Std Lt" panose="020B0403020202020204" pitchFamily="34" charset="0"/>
            </a:endParaRPr>
          </a:p>
          <a:p>
            <a:pPr marL="342891" indent="-342891">
              <a:buFont typeface="Wingdings" panose="05000000000000000000" pitchFamily="2" charset="2"/>
              <a:buChar char="§"/>
            </a:pPr>
            <a:endParaRPr lang="en-US" sz="200" b="1" dirty="0">
              <a:latin typeface="HelveticaNeueLT Std Lt" panose="020B0403020202020204" pitchFamily="34" charset="0"/>
            </a:endParaRPr>
          </a:p>
          <a:p>
            <a:pPr marL="342891" indent="-342891">
              <a:buFont typeface="Wingdings" panose="05000000000000000000" pitchFamily="2" charset="2"/>
              <a:buChar char="§"/>
            </a:pPr>
            <a:r>
              <a:rPr lang="en-US" sz="1600" b="1" dirty="0">
                <a:latin typeface="HelveticaNeueLT Std Lt" panose="020B0403020202020204" pitchFamily="34" charset="0"/>
              </a:rPr>
              <a:t>Items or services that set them apart from their competition</a:t>
            </a:r>
          </a:p>
        </p:txBody>
      </p:sp>
      <p:sp>
        <p:nvSpPr>
          <p:cNvPr id="21" name="TextBox 20"/>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Tree>
    <p:extLst>
      <p:ext uri="{BB962C8B-B14F-4D97-AF65-F5344CB8AC3E}">
        <p14:creationId xmlns:p14="http://schemas.microsoft.com/office/powerpoint/2010/main" val="1423262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solidFill>
                  <a:schemeClr val="accent4"/>
                </a:solidFill>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solidFill>
                  <a:schemeClr val="bg1">
                    <a:lumMod val="85000"/>
                  </a:schemeClr>
                </a:solidFill>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solidFill>
                  <a:schemeClr val="bg1">
                    <a:lumMod val="85000"/>
                  </a:schemeClr>
                </a:solidFill>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sp>
        <p:nvSpPr>
          <p:cNvPr id="18" name="TextBox 17"/>
          <p:cNvSpPr txBox="1"/>
          <p:nvPr/>
        </p:nvSpPr>
        <p:spPr>
          <a:xfrm>
            <a:off x="95009" y="1240893"/>
            <a:ext cx="4819891" cy="1128450"/>
          </a:xfrm>
          <a:prstGeom prst="rect">
            <a:avLst/>
          </a:prstGeom>
          <a:noFill/>
        </p:spPr>
        <p:txBody>
          <a:bodyPr wrap="square" rtlCol="0">
            <a:spAutoFit/>
          </a:bodyPr>
          <a:lstStyle/>
          <a:p>
            <a:pPr algn="ctr"/>
            <a:r>
              <a:rPr lang="en-US" sz="2000" b="1" dirty="0">
                <a:solidFill>
                  <a:schemeClr val="bg1">
                    <a:lumMod val="50000"/>
                  </a:schemeClr>
                </a:solidFill>
                <a:latin typeface="HelveticaNeueLT Std Lt" panose="020B0403020202020204" pitchFamily="34" charset="0"/>
              </a:rPr>
              <a:t>WHAT</a:t>
            </a:r>
          </a:p>
          <a:p>
            <a:pPr algn="ctr"/>
            <a:endParaRPr lang="en-US" sz="9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solidFill>
                  <a:schemeClr val="bg1">
                    <a:lumMod val="50000"/>
                  </a:schemeClr>
                </a:solidFill>
                <a:latin typeface="HelveticaNeueLT Std Lt" panose="020B0403020202020204" pitchFamily="34" charset="0"/>
              </a:rPr>
              <a:t>Every organization knows WHAT they do</a:t>
            </a:r>
          </a:p>
          <a:p>
            <a:pPr marL="342891" indent="-342891">
              <a:buFont typeface="Wingdings" panose="05000000000000000000" pitchFamily="2" charset="2"/>
              <a:buChar char="§"/>
            </a:pPr>
            <a:endParaRPr lang="en-US" sz="5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endParaRPr lang="en-US" sz="133"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solidFill>
                  <a:schemeClr val="bg1">
                    <a:lumMod val="50000"/>
                  </a:schemeClr>
                </a:solidFill>
                <a:latin typeface="HelveticaNeueLT Std Lt" panose="020B0403020202020204" pitchFamily="34" charset="0"/>
              </a:rPr>
              <a:t>Products they sell or the services they provide </a:t>
            </a:r>
          </a:p>
        </p:txBody>
      </p:sp>
      <p:sp>
        <p:nvSpPr>
          <p:cNvPr id="19" name="TextBox 18"/>
          <p:cNvSpPr txBox="1"/>
          <p:nvPr/>
        </p:nvSpPr>
        <p:spPr>
          <a:xfrm>
            <a:off x="95009" y="2642957"/>
            <a:ext cx="4591291" cy="1384995"/>
          </a:xfrm>
          <a:prstGeom prst="rect">
            <a:avLst/>
          </a:prstGeom>
          <a:noFill/>
        </p:spPr>
        <p:txBody>
          <a:bodyPr wrap="square" rtlCol="0">
            <a:spAutoFit/>
          </a:bodyPr>
          <a:lstStyle/>
          <a:p>
            <a:pPr algn="ctr"/>
            <a:r>
              <a:rPr lang="en-US" sz="2000" b="1" dirty="0">
                <a:solidFill>
                  <a:schemeClr val="bg1">
                    <a:lumMod val="50000"/>
                  </a:schemeClr>
                </a:solidFill>
                <a:latin typeface="HelveticaNeueLT Std Lt" panose="020B0403020202020204" pitchFamily="34" charset="0"/>
              </a:rPr>
              <a:t>HOW</a:t>
            </a:r>
          </a:p>
          <a:p>
            <a:pPr algn="ctr"/>
            <a:endParaRPr lang="en-US" sz="9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solidFill>
                  <a:schemeClr val="bg1">
                    <a:lumMod val="50000"/>
                  </a:schemeClr>
                </a:solidFill>
                <a:latin typeface="HelveticaNeueLT Std Lt" panose="020B0403020202020204" pitchFamily="34" charset="0"/>
              </a:rPr>
              <a:t>Some organization knows HOW they do it</a:t>
            </a:r>
          </a:p>
          <a:p>
            <a:pPr marL="342891" indent="-342891">
              <a:buFont typeface="Wingdings" panose="05000000000000000000" pitchFamily="2" charset="2"/>
              <a:buChar char="§"/>
            </a:pPr>
            <a:endParaRPr lang="en-US" sz="5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endParaRPr lang="en-US" sz="200" b="1" dirty="0">
              <a:solidFill>
                <a:schemeClr val="bg1">
                  <a:lumMod val="50000"/>
                </a:schemeClr>
              </a:solidFill>
              <a:latin typeface="HelveticaNeueLT Std Lt" panose="020B0403020202020204" pitchFamily="34" charset="0"/>
            </a:endParaRPr>
          </a:p>
          <a:p>
            <a:pPr marL="342891" indent="-342891">
              <a:buFont typeface="Wingdings" panose="05000000000000000000" pitchFamily="2" charset="2"/>
              <a:buChar char="§"/>
            </a:pPr>
            <a:r>
              <a:rPr lang="en-US" sz="1600" b="1" dirty="0">
                <a:solidFill>
                  <a:schemeClr val="bg1">
                    <a:lumMod val="50000"/>
                  </a:schemeClr>
                </a:solidFill>
                <a:latin typeface="HelveticaNeueLT Std Lt" panose="020B0403020202020204" pitchFamily="34" charset="0"/>
              </a:rPr>
              <a:t>Items or services that set them apart from their competition</a:t>
            </a:r>
          </a:p>
        </p:txBody>
      </p:sp>
      <p:sp>
        <p:nvSpPr>
          <p:cNvPr id="20" name="TextBox 19"/>
          <p:cNvSpPr txBox="1"/>
          <p:nvPr/>
        </p:nvSpPr>
        <p:spPr>
          <a:xfrm>
            <a:off x="79407" y="4240614"/>
            <a:ext cx="4591291" cy="1631216"/>
          </a:xfrm>
          <a:prstGeom prst="rect">
            <a:avLst/>
          </a:prstGeom>
          <a:noFill/>
        </p:spPr>
        <p:txBody>
          <a:bodyPr wrap="square" rtlCol="0">
            <a:spAutoFit/>
          </a:bodyPr>
          <a:lstStyle/>
          <a:p>
            <a:pPr algn="ctr"/>
            <a:r>
              <a:rPr lang="en-US" sz="2000" b="1" dirty="0">
                <a:latin typeface="HelveticaNeueLT Std Lt" panose="020B0403020202020204" pitchFamily="34" charset="0"/>
              </a:rPr>
              <a:t>WHY</a:t>
            </a:r>
          </a:p>
          <a:p>
            <a:pPr algn="ctr"/>
            <a:endParaRPr lang="en-US" sz="900" b="1" dirty="0">
              <a:solidFill>
                <a:schemeClr val="accent2"/>
              </a:solidFill>
              <a:latin typeface="HelveticaNeueLT Std Lt" panose="020B0403020202020204" pitchFamily="34" charset="0"/>
            </a:endParaRPr>
          </a:p>
          <a:p>
            <a:pPr marL="342891" indent="-342891">
              <a:buFont typeface="Wingdings" panose="05000000000000000000" pitchFamily="2" charset="2"/>
              <a:buChar char="§"/>
            </a:pPr>
            <a:r>
              <a:rPr lang="en-US" sz="1600" b="1" dirty="0">
                <a:latin typeface="HelveticaNeueLT Std Lt" panose="020B0403020202020204" pitchFamily="34" charset="0"/>
              </a:rPr>
              <a:t>Very few organizations know WHY they do what they do</a:t>
            </a:r>
          </a:p>
          <a:p>
            <a:pPr marL="342891" indent="-342891">
              <a:buFont typeface="Wingdings" panose="05000000000000000000" pitchFamily="2" charset="2"/>
              <a:buChar char="§"/>
            </a:pPr>
            <a:endParaRPr lang="en-US" sz="500" b="1" dirty="0">
              <a:latin typeface="HelveticaNeueLT Std Lt" panose="020B0403020202020204" pitchFamily="34" charset="0"/>
            </a:endParaRPr>
          </a:p>
          <a:p>
            <a:pPr marL="342891" indent="-342891">
              <a:buFont typeface="Wingdings" panose="05000000000000000000" pitchFamily="2" charset="2"/>
              <a:buChar char="§"/>
            </a:pPr>
            <a:endParaRPr lang="en-US" sz="200" b="1" dirty="0">
              <a:latin typeface="HelveticaNeueLT Std Lt" panose="020B0403020202020204" pitchFamily="34" charset="0"/>
            </a:endParaRPr>
          </a:p>
          <a:p>
            <a:pPr marL="342891" indent="-342891">
              <a:buFont typeface="Wingdings" panose="05000000000000000000" pitchFamily="2" charset="2"/>
              <a:buChar char="§"/>
            </a:pPr>
            <a:r>
              <a:rPr lang="en-US" sz="1600" b="1" dirty="0">
                <a:latin typeface="HelveticaNeueLT Std Lt" panose="020B0403020202020204" pitchFamily="34" charset="0"/>
              </a:rPr>
              <a:t>WHY is a purpose, cause or belief. It is the reason your organization exits </a:t>
            </a:r>
          </a:p>
        </p:txBody>
      </p:sp>
      <p:sp>
        <p:nvSpPr>
          <p:cNvPr id="22" name="TextBox 21"/>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Tree>
    <p:extLst>
      <p:ext uri="{BB962C8B-B14F-4D97-AF65-F5344CB8AC3E}">
        <p14:creationId xmlns:p14="http://schemas.microsoft.com/office/powerpoint/2010/main" val="3147532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solidFill>
                  <a:schemeClr val="accent4"/>
                </a:solidFill>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cxnSp>
        <p:nvCxnSpPr>
          <p:cNvPr id="19" name="Straight Arrow Connector 18"/>
          <p:cNvCxnSpPr>
            <a:endCxn id="5" idx="1"/>
          </p:cNvCxnSpPr>
          <p:nvPr/>
        </p:nvCxnSpPr>
        <p:spPr>
          <a:xfrm flipV="1">
            <a:off x="4978401" y="3110519"/>
            <a:ext cx="2301078" cy="1544108"/>
          </a:xfrm>
          <a:prstGeom prst="straightConnector1">
            <a:avLst/>
          </a:prstGeom>
          <a:ln w="76200" cap="rnd">
            <a:solidFill>
              <a:schemeClr val="accent2"/>
            </a:solidFill>
            <a:round/>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Tree>
    <p:extLst>
      <p:ext uri="{BB962C8B-B14F-4D97-AF65-F5344CB8AC3E}">
        <p14:creationId xmlns:p14="http://schemas.microsoft.com/office/powerpoint/2010/main" val="3929562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solidFill>
                  <a:schemeClr val="accent4"/>
                </a:solidFill>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cxnSp>
        <p:nvCxnSpPr>
          <p:cNvPr id="18" name="Straight Arrow Connector 17"/>
          <p:cNvCxnSpPr/>
          <p:nvPr/>
        </p:nvCxnSpPr>
        <p:spPr>
          <a:xfrm flipV="1">
            <a:off x="8001271" y="617535"/>
            <a:ext cx="2464903" cy="2137152"/>
          </a:xfrm>
          <a:prstGeom prst="straightConnector1">
            <a:avLst/>
          </a:prstGeom>
          <a:ln w="76200" cap="rnd">
            <a:solidFill>
              <a:schemeClr val="accent2"/>
            </a:solidFill>
            <a:round/>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Tree>
    <p:extLst>
      <p:ext uri="{BB962C8B-B14F-4D97-AF65-F5344CB8AC3E}">
        <p14:creationId xmlns:p14="http://schemas.microsoft.com/office/powerpoint/2010/main" val="1728618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p:cNvSpPr/>
          <p:nvPr/>
        </p:nvSpPr>
        <p:spPr>
          <a:xfrm>
            <a:off x="5942173"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7085" y="212697"/>
            <a:ext cx="6017232" cy="56473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66164"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479" y="2848909"/>
            <a:ext cx="1077539" cy="523220"/>
          </a:xfrm>
          <a:prstGeom prst="rect">
            <a:avLst/>
          </a:prstGeom>
          <a:noFill/>
        </p:spPr>
        <p:txBody>
          <a:bodyPr wrap="none" rtlCol="0">
            <a:spAutoFit/>
          </a:bodyPr>
          <a:lstStyle/>
          <a:p>
            <a:r>
              <a:rPr lang="en-US" sz="2800" dirty="0">
                <a:solidFill>
                  <a:schemeClr val="accent4"/>
                </a:solidFill>
                <a:latin typeface="Segoe Print" panose="02000600000000000000" pitchFamily="2" charset="0"/>
                <a:cs typeface="Vijaya" panose="020B0604020202020204" pitchFamily="34" charset="0"/>
              </a:rPr>
              <a:t>WHY</a:t>
            </a:r>
          </a:p>
        </p:txBody>
      </p:sp>
      <p:sp>
        <p:nvSpPr>
          <p:cNvPr id="15" name="TextBox 14"/>
          <p:cNvSpPr txBox="1"/>
          <p:nvPr/>
        </p:nvSpPr>
        <p:spPr>
          <a:xfrm>
            <a:off x="7160983" y="5173101"/>
            <a:ext cx="1358064" cy="523220"/>
          </a:xfrm>
          <a:prstGeom prst="rect">
            <a:avLst/>
          </a:prstGeom>
          <a:noFill/>
        </p:spPr>
        <p:txBody>
          <a:bodyPr wrap="none" rtlCol="0">
            <a:spAutoFit/>
          </a:bodyPr>
          <a:lstStyle/>
          <a:p>
            <a:r>
              <a:rPr lang="en-US" sz="2800" dirty="0">
                <a:latin typeface="Segoe Print" panose="02000600000000000000" pitchFamily="2" charset="0"/>
              </a:rPr>
              <a:t>WHAT</a:t>
            </a:r>
          </a:p>
        </p:txBody>
      </p:sp>
      <p:sp>
        <p:nvSpPr>
          <p:cNvPr id="16" name="TextBox 15"/>
          <p:cNvSpPr txBox="1"/>
          <p:nvPr/>
        </p:nvSpPr>
        <p:spPr>
          <a:xfrm>
            <a:off x="7244090" y="4131403"/>
            <a:ext cx="1125629" cy="523220"/>
          </a:xfrm>
          <a:prstGeom prst="rect">
            <a:avLst/>
          </a:prstGeom>
          <a:noFill/>
        </p:spPr>
        <p:txBody>
          <a:bodyPr wrap="none" rtlCol="0">
            <a:spAutoFit/>
          </a:bodyPr>
          <a:lstStyle/>
          <a:p>
            <a:r>
              <a:rPr lang="en-US" sz="2800" dirty="0">
                <a:latin typeface="Segoe Print" panose="02000600000000000000" pitchFamily="2" charset="0"/>
              </a:rPr>
              <a:t>HOW</a:t>
            </a:r>
          </a:p>
        </p:txBody>
      </p:sp>
      <p:sp>
        <p:nvSpPr>
          <p:cNvPr id="17" name="TextBox 16"/>
          <p:cNvSpPr txBox="1"/>
          <p:nvPr/>
        </p:nvSpPr>
        <p:spPr>
          <a:xfrm>
            <a:off x="10023869" y="5696322"/>
            <a:ext cx="1997183" cy="261610"/>
          </a:xfrm>
          <a:prstGeom prst="rect">
            <a:avLst/>
          </a:prstGeom>
          <a:noFill/>
        </p:spPr>
        <p:txBody>
          <a:bodyPr wrap="square" rtlCol="0">
            <a:spAutoFit/>
          </a:bodyPr>
          <a:lstStyle/>
          <a:p>
            <a:r>
              <a:rPr lang="en-US" sz="1100" b="1" dirty="0">
                <a:latin typeface="HelveticaNeueLT Std Lt" panose="020B0403020202020204" pitchFamily="34" charset="0"/>
              </a:rPr>
              <a:t>Concept from Simon Sinek</a:t>
            </a:r>
          </a:p>
        </p:txBody>
      </p:sp>
      <p:cxnSp>
        <p:nvCxnSpPr>
          <p:cNvPr id="18" name="Straight Arrow Connector 17"/>
          <p:cNvCxnSpPr/>
          <p:nvPr/>
        </p:nvCxnSpPr>
        <p:spPr>
          <a:xfrm flipV="1">
            <a:off x="8001271" y="617535"/>
            <a:ext cx="2464903" cy="2137152"/>
          </a:xfrm>
          <a:prstGeom prst="straightConnector1">
            <a:avLst/>
          </a:prstGeom>
          <a:ln w="76200" cap="rnd">
            <a:solidFill>
              <a:schemeClr val="accent2"/>
            </a:solidFill>
            <a:round/>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
        <p:nvSpPr>
          <p:cNvPr id="21" name="TextBox 20"/>
          <p:cNvSpPr txBox="1"/>
          <p:nvPr/>
        </p:nvSpPr>
        <p:spPr>
          <a:xfrm>
            <a:off x="229979" y="2140019"/>
            <a:ext cx="4342021" cy="1815882"/>
          </a:xfrm>
          <a:prstGeom prst="rect">
            <a:avLst/>
          </a:prstGeom>
          <a:noFill/>
        </p:spPr>
        <p:txBody>
          <a:bodyPr wrap="square" rtlCol="0">
            <a:spAutoFit/>
          </a:bodyPr>
          <a:lstStyle/>
          <a:p>
            <a:r>
              <a:rPr lang="en-US" sz="2800" b="1" dirty="0" smtClean="0">
                <a:latin typeface="HelveticaNeueLT Std Lt" panose="020B0403020202020204" pitchFamily="34" charset="0"/>
              </a:rPr>
              <a:t>To </a:t>
            </a:r>
            <a:r>
              <a:rPr lang="en-US" sz="2800" b="1" dirty="0" smtClean="0">
                <a:latin typeface="HelveticaNeueLT Std Lt" panose="020B0403020202020204" pitchFamily="34" charset="0"/>
              </a:rPr>
              <a:t>generate holistic designs that enable new ways of teaching and learning. </a:t>
            </a:r>
            <a:endParaRPr lang="en-US" sz="2800" b="1" dirty="0">
              <a:latin typeface="HelveticaNeueLT Std Lt" panose="020B0403020202020204" pitchFamily="34" charset="0"/>
            </a:endParaRPr>
          </a:p>
        </p:txBody>
      </p:sp>
    </p:spTree>
    <p:extLst>
      <p:ext uri="{BB962C8B-B14F-4D97-AF65-F5344CB8AC3E}">
        <p14:creationId xmlns:p14="http://schemas.microsoft.com/office/powerpoint/2010/main" val="1303650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Working Collaboratively </a:t>
            </a:r>
            <a:endParaRPr lang="en-US" sz="3200" b="1" dirty="0">
              <a:solidFill>
                <a:srgbClr val="9E0040"/>
              </a:solidFill>
              <a:latin typeface="HelveticaNeueLT Std Lt" panose="020B0403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103070"/>
          </a:xfrm>
          <a:prstGeom prst="rect">
            <a:avLst/>
          </a:prstGeom>
        </p:spPr>
      </p:pic>
      <p:sp>
        <p:nvSpPr>
          <p:cNvPr id="13" name="Text Placeholder 2"/>
          <p:cNvSpPr txBox="1">
            <a:spLocks/>
          </p:cNvSpPr>
          <p:nvPr/>
        </p:nvSpPr>
        <p:spPr>
          <a:xfrm>
            <a:off x="1828800" y="1716863"/>
            <a:ext cx="8686800" cy="43862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891" indent="-342891" algn="l">
              <a:spcBef>
                <a:spcPts val="0"/>
              </a:spcBef>
              <a:buFont typeface="Wingdings" panose="05000000000000000000" pitchFamily="2" charset="2"/>
              <a:buChar char="§"/>
              <a:defRPr/>
            </a:pPr>
            <a:r>
              <a:rPr lang="en-US" sz="2400" dirty="0">
                <a:solidFill>
                  <a:schemeClr val="bg1">
                    <a:lumMod val="95000"/>
                  </a:schemeClr>
                </a:solidFill>
                <a:latin typeface="HelveticaNeueLT Std Lt" panose="020B0403020202020204" pitchFamily="34" charset="0"/>
              </a:rPr>
              <a:t>Understand how great organizations collaborate</a:t>
            </a:r>
          </a:p>
          <a:p>
            <a:pPr marL="342891" indent="-342891" algn="l">
              <a:spcBef>
                <a:spcPts val="0"/>
              </a:spcBef>
              <a:buFont typeface="Wingdings" panose="05000000000000000000" pitchFamily="2" charset="2"/>
              <a:buChar char="§"/>
              <a:defRPr/>
            </a:pPr>
            <a:endParaRPr lang="en-US" sz="2400" dirty="0">
              <a:solidFill>
                <a:schemeClr val="bg1">
                  <a:lumMod val="95000"/>
                </a:schemeClr>
              </a:solidFill>
              <a:latin typeface="HelveticaNeueLT Std Lt Ext" pitchFamily="34" charset="0"/>
            </a:endParaRPr>
          </a:p>
          <a:p>
            <a:pPr marL="342891" indent="-342891" algn="l">
              <a:spcBef>
                <a:spcPts val="0"/>
              </a:spcBef>
              <a:buFont typeface="Wingdings" panose="05000000000000000000" pitchFamily="2" charset="2"/>
              <a:buChar char="§"/>
              <a:defRPr/>
            </a:pPr>
            <a:r>
              <a:rPr lang="en-US" sz="2400" dirty="0">
                <a:solidFill>
                  <a:schemeClr val="bg1">
                    <a:lumMod val="95000"/>
                  </a:schemeClr>
                </a:solidFill>
                <a:latin typeface="HelveticaNeueLT Std Lt" panose="020B0403020202020204" pitchFamily="34" charset="0"/>
              </a:rPr>
              <a:t>Think strategically concerning the school’s mission</a:t>
            </a:r>
          </a:p>
          <a:p>
            <a:pPr marL="342891" indent="-342891" algn="l">
              <a:spcBef>
                <a:spcPts val="0"/>
              </a:spcBef>
              <a:buFont typeface="Wingdings" panose="05000000000000000000" pitchFamily="2" charset="2"/>
              <a:buChar char="§"/>
              <a:defRPr/>
            </a:pPr>
            <a:endParaRPr lang="en-US" sz="2400" dirty="0">
              <a:solidFill>
                <a:schemeClr val="bg1">
                  <a:lumMod val="95000"/>
                </a:schemeClr>
              </a:solidFill>
              <a:latin typeface="HelveticaNeueLT Std Lt" panose="020B0403020202020204" pitchFamily="34" charset="0"/>
            </a:endParaRPr>
          </a:p>
          <a:p>
            <a:pPr marL="342891" indent="-342891" algn="l">
              <a:spcBef>
                <a:spcPts val="0"/>
              </a:spcBef>
              <a:buFont typeface="Wingdings" panose="05000000000000000000" pitchFamily="2" charset="2"/>
              <a:buChar char="§"/>
              <a:defRPr/>
            </a:pPr>
            <a:r>
              <a:rPr lang="en-US" sz="2400" dirty="0">
                <a:solidFill>
                  <a:schemeClr val="bg1">
                    <a:lumMod val="95000"/>
                  </a:schemeClr>
                </a:solidFill>
                <a:latin typeface="HelveticaNeueLT Std Lt" panose="020B0403020202020204" pitchFamily="34" charset="0"/>
              </a:rPr>
              <a:t>Reflect on next steps for moving to a strategic thinking organization</a:t>
            </a:r>
          </a:p>
          <a:p>
            <a:pPr marL="342891" indent="-342891" algn="l">
              <a:spcBef>
                <a:spcPts val="0"/>
              </a:spcBef>
              <a:buFont typeface="Wingdings" panose="05000000000000000000" pitchFamily="2" charset="2"/>
              <a:buChar char="§"/>
              <a:defRPr/>
            </a:pPr>
            <a:endParaRPr lang="en-US" sz="2400" dirty="0">
              <a:solidFill>
                <a:schemeClr val="bg1">
                  <a:lumMod val="95000"/>
                </a:schemeClr>
              </a:solidFill>
              <a:latin typeface="HelveticaNeueLT Std Lt Ext"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p:txBody>
      </p:sp>
      <p:sp>
        <p:nvSpPr>
          <p:cNvPr id="14" name="TextBox 13"/>
          <p:cNvSpPr txBox="1"/>
          <p:nvPr/>
        </p:nvSpPr>
        <p:spPr>
          <a:xfrm>
            <a:off x="229979" y="617535"/>
            <a:ext cx="7771292" cy="523220"/>
          </a:xfrm>
          <a:prstGeom prst="rect">
            <a:avLst/>
          </a:prstGeom>
          <a:noFill/>
        </p:spPr>
        <p:txBody>
          <a:bodyPr wrap="square" rtlCol="0">
            <a:spAutoFit/>
          </a:bodyPr>
          <a:lstStyle/>
          <a:p>
            <a:r>
              <a:rPr lang="en-US" sz="2800" b="1" dirty="0">
                <a:solidFill>
                  <a:srgbClr val="FFC000"/>
                </a:solidFill>
                <a:latin typeface="HelveticaNeueLT Std Lt" panose="020B0403020202020204" pitchFamily="34" charset="0"/>
              </a:rPr>
              <a:t>Outcomes</a:t>
            </a:r>
          </a:p>
        </p:txBody>
      </p:sp>
    </p:spTree>
    <p:extLst>
      <p:ext uri="{BB962C8B-B14F-4D97-AF65-F5344CB8AC3E}">
        <p14:creationId xmlns:p14="http://schemas.microsoft.com/office/powerpoint/2010/main" val="2133313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29979" y="617535"/>
            <a:ext cx="7771292" cy="523220"/>
          </a:xfrm>
          <a:prstGeom prst="rect">
            <a:avLst/>
          </a:prstGeom>
          <a:noFill/>
        </p:spPr>
        <p:txBody>
          <a:bodyPr wrap="square" rtlCol="0">
            <a:spAutoFit/>
          </a:bodyPr>
          <a:lstStyle/>
          <a:p>
            <a:r>
              <a:rPr lang="en-US" sz="2800" b="1" dirty="0">
                <a:solidFill>
                  <a:srgbClr val="9E0040"/>
                </a:solidFill>
                <a:latin typeface="HelveticaNeueLT Std Lt" panose="020B0403020202020204" pitchFamily="34" charset="0"/>
              </a:rPr>
              <a:t>The Golden Circle</a:t>
            </a:r>
          </a:p>
        </p:txBody>
      </p:sp>
      <p:sp>
        <p:nvSpPr>
          <p:cNvPr id="21" name="TextBox 20"/>
          <p:cNvSpPr txBox="1"/>
          <p:nvPr/>
        </p:nvSpPr>
        <p:spPr>
          <a:xfrm>
            <a:off x="229979" y="2140019"/>
            <a:ext cx="4342021" cy="1815882"/>
          </a:xfrm>
          <a:prstGeom prst="rect">
            <a:avLst/>
          </a:prstGeom>
          <a:noFill/>
        </p:spPr>
        <p:txBody>
          <a:bodyPr wrap="square" rtlCol="0">
            <a:spAutoFit/>
          </a:bodyPr>
          <a:lstStyle/>
          <a:p>
            <a:r>
              <a:rPr lang="en-US" sz="2800" b="1" dirty="0" smtClean="0">
                <a:latin typeface="HelveticaNeueLT Std Lt" panose="020B0403020202020204" pitchFamily="34" charset="0"/>
              </a:rPr>
              <a:t>To </a:t>
            </a:r>
            <a:r>
              <a:rPr lang="en-US" sz="2800" b="1" dirty="0" smtClean="0">
                <a:latin typeface="HelveticaNeueLT Std Lt" panose="020B0403020202020204" pitchFamily="34" charset="0"/>
              </a:rPr>
              <a:t>generate holistic designs that enable new ways of teaching and learning. </a:t>
            </a:r>
            <a:endParaRPr lang="en-US" sz="2800" b="1" dirty="0">
              <a:latin typeface="HelveticaNeueLT Std Lt" panose="020B040302020202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0844" y="347299"/>
            <a:ext cx="4572000" cy="257175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0844" y="2632735"/>
            <a:ext cx="4572000" cy="3078517"/>
          </a:xfrm>
          <a:prstGeom prst="rect">
            <a:avLst/>
          </a:prstGeom>
        </p:spPr>
      </p:pic>
    </p:spTree>
    <p:extLst>
      <p:ext uri="{BB962C8B-B14F-4D97-AF65-F5344CB8AC3E}">
        <p14:creationId xmlns:p14="http://schemas.microsoft.com/office/powerpoint/2010/main" val="3550053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97" y="0"/>
            <a:ext cx="12278497" cy="6858000"/>
          </a:xfrm>
          <a:prstGeom prst="rect">
            <a:avLst/>
          </a:prstGeom>
        </p:spPr>
      </p:pic>
      <p:sp>
        <p:nvSpPr>
          <p:cNvPr id="10" name="Rectangle 9"/>
          <p:cNvSpPr/>
          <p:nvPr/>
        </p:nvSpPr>
        <p:spPr>
          <a:xfrm>
            <a:off x="2057400" y="2234217"/>
            <a:ext cx="5638800" cy="830997"/>
          </a:xfrm>
          <a:prstGeom prst="rect">
            <a:avLst/>
          </a:prstGeom>
        </p:spPr>
        <p:txBody>
          <a:bodyPr wrap="square">
            <a:spAutoFit/>
          </a:bodyPr>
          <a:lstStyle/>
          <a:p>
            <a:pPr>
              <a:defRPr/>
            </a:pPr>
            <a:endParaRPr lang="en-US" sz="1600" dirty="0">
              <a:latin typeface="HelveticaNeueLT Std Lt Cn" pitchFamily="34" charset="0"/>
            </a:endParaRPr>
          </a:p>
          <a:p>
            <a:pPr>
              <a:defRPr/>
            </a:pPr>
            <a:endParaRPr lang="en-US" sz="1600" dirty="0">
              <a:latin typeface="HelveticaNeueLT Std Lt Cn" pitchFamily="34" charset="0"/>
            </a:endParaRPr>
          </a:p>
          <a:p>
            <a:pPr>
              <a:defRPr/>
            </a:pPr>
            <a:endParaRPr lang="en-US" sz="1600" dirty="0">
              <a:latin typeface="HelveticaNeueLT Std Lt Cn" pitchFamily="34" charset="0"/>
            </a:endParaRPr>
          </a:p>
        </p:txBody>
      </p:sp>
      <p:sp>
        <p:nvSpPr>
          <p:cNvPr id="2" name="Rectangle 1"/>
          <p:cNvSpPr/>
          <p:nvPr/>
        </p:nvSpPr>
        <p:spPr>
          <a:xfrm>
            <a:off x="3962401" y="469747"/>
            <a:ext cx="560698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HelveticaNeueLT Std" pitchFamily="34" charset="0"/>
            </a:endParaRPr>
          </a:p>
        </p:txBody>
      </p:sp>
      <p:sp>
        <p:nvSpPr>
          <p:cNvPr id="17" name="TextBox 16"/>
          <p:cNvSpPr txBox="1"/>
          <p:nvPr/>
        </p:nvSpPr>
        <p:spPr>
          <a:xfrm>
            <a:off x="229979" y="617535"/>
            <a:ext cx="7771292" cy="523220"/>
          </a:xfrm>
          <a:prstGeom prst="rect">
            <a:avLst/>
          </a:prstGeom>
          <a:noFill/>
        </p:spPr>
        <p:txBody>
          <a:bodyPr wrap="square" rtlCol="0">
            <a:spAutoFit/>
          </a:bodyPr>
          <a:lstStyle/>
          <a:p>
            <a:r>
              <a:rPr lang="en-US" sz="2800" b="1" dirty="0">
                <a:solidFill>
                  <a:srgbClr val="FFC000"/>
                </a:solidFill>
                <a:latin typeface="HelveticaNeueLT Std Lt" panose="020B0403020202020204" pitchFamily="34" charset="0"/>
              </a:rPr>
              <a:t>Agenda</a:t>
            </a:r>
          </a:p>
        </p:txBody>
      </p:sp>
      <p:sp>
        <p:nvSpPr>
          <p:cNvPr id="18" name="Text Placeholder 2"/>
          <p:cNvSpPr txBox="1">
            <a:spLocks/>
          </p:cNvSpPr>
          <p:nvPr/>
        </p:nvSpPr>
        <p:spPr>
          <a:xfrm>
            <a:off x="1231900" y="1561267"/>
            <a:ext cx="8686800" cy="458784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Welcome</a:t>
            </a:r>
          </a:p>
          <a:p>
            <a:pPr marL="457189" indent="-457189" algn="l">
              <a:spcBef>
                <a:spcPts val="0"/>
              </a:spcBef>
              <a:buFont typeface="Wingdings" panose="05000000000000000000" pitchFamily="2" charset="2"/>
              <a:buChar char="§"/>
              <a:defRPr/>
            </a:pPr>
            <a:endParaRPr lang="en-US" sz="2800" dirty="0">
              <a:solidFill>
                <a:schemeClr val="tx1">
                  <a:lumMod val="50000"/>
                  <a:lumOff val="50000"/>
                </a:schemeClr>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Working Collaboratively</a:t>
            </a:r>
          </a:p>
          <a:p>
            <a:pPr marL="457189" indent="-457189" algn="l">
              <a:spcBef>
                <a:spcPts val="0"/>
              </a:spcBef>
              <a:buFont typeface="Wingdings" panose="05000000000000000000" pitchFamily="2" charset="2"/>
              <a:buChar char="§"/>
              <a:defRPr/>
            </a:pPr>
            <a:endParaRPr lang="en-US" sz="2800" dirty="0">
              <a:solidFill>
                <a:schemeClr val="tx1">
                  <a:lumMod val="50000"/>
                  <a:lumOff val="50000"/>
                </a:schemeClr>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Strategic Thinking – </a:t>
            </a:r>
          </a:p>
          <a:p>
            <a:pPr algn="l">
              <a:spcBef>
                <a:spcPts val="0"/>
              </a:spcBef>
              <a:defRPr/>
            </a:pPr>
            <a:r>
              <a:rPr lang="en-US" sz="2800" dirty="0">
                <a:solidFill>
                  <a:schemeClr val="tx1">
                    <a:lumMod val="50000"/>
                    <a:lumOff val="50000"/>
                  </a:schemeClr>
                </a:solidFill>
                <a:latin typeface="Sitka Display" panose="02000505000000020004" pitchFamily="2" charset="0"/>
              </a:rPr>
              <a:t>	Starting with the WHY</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Strategic Thinking </a:t>
            </a:r>
          </a:p>
          <a:p>
            <a:pPr algn="l">
              <a:spcBef>
                <a:spcPts val="0"/>
              </a:spcBef>
              <a:defRPr/>
            </a:pPr>
            <a:r>
              <a:rPr lang="en-US" sz="2800" dirty="0">
                <a:solidFill>
                  <a:schemeClr val="bg1"/>
                </a:solidFill>
                <a:latin typeface="Sitka Display" panose="02000505000000020004" pitchFamily="2" charset="0"/>
              </a:rPr>
              <a:t>	Analysis or Synthesis? </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tx1">
                    <a:lumMod val="50000"/>
                    <a:lumOff val="50000"/>
                  </a:schemeClr>
                </a:solidFill>
                <a:latin typeface="Sitka Display" panose="02000505000000020004" pitchFamily="2" charset="0"/>
              </a:rPr>
              <a:t>Action Planning</a:t>
            </a:r>
          </a:p>
          <a:p>
            <a:pPr algn="l">
              <a:spcBef>
                <a:spcPts val="0"/>
              </a:spcBef>
              <a:defRPr/>
            </a:pPr>
            <a:endParaRPr lang="en-US" sz="2800" dirty="0">
              <a:solidFill>
                <a:srgbClr val="9E0040"/>
              </a:solidFill>
              <a:latin typeface="Sitka Display" panose="02000505000000020004" pitchFamily="2" charset="0"/>
            </a:endParaRPr>
          </a:p>
          <a:p>
            <a:pPr algn="l">
              <a:spcBef>
                <a:spcPts val="0"/>
              </a:spcBef>
              <a:defRPr/>
            </a:pPr>
            <a:endParaRPr lang="en-US" sz="2400" dirty="0">
              <a:solidFill>
                <a:srgbClr val="00B0F0"/>
              </a:solidFill>
              <a:latin typeface="HelveticaNeueLT Std Lt Ext"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2" y="0"/>
            <a:ext cx="5333999" cy="6858000"/>
          </a:xfrm>
          <a:prstGeom prst="rect">
            <a:avLst/>
          </a:prstGeom>
          <a:effectLst>
            <a:softEdge rad="635000"/>
          </a:effectLst>
        </p:spPr>
      </p:pic>
    </p:spTree>
    <p:extLst>
      <p:ext uri="{BB962C8B-B14F-4D97-AF65-F5344CB8AC3E}">
        <p14:creationId xmlns:p14="http://schemas.microsoft.com/office/powerpoint/2010/main" val="19448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2" y="0"/>
            <a:ext cx="12064999" cy="6009136"/>
          </a:xfrm>
          <a:prstGeom prst="rect">
            <a:avLst/>
          </a:prstGeom>
        </p:spPr>
      </p:pic>
      <p:sp>
        <p:nvSpPr>
          <p:cNvPr id="9" name="Text Placeholder 2"/>
          <p:cNvSpPr txBox="1">
            <a:spLocks/>
          </p:cNvSpPr>
          <p:nvPr/>
        </p:nvSpPr>
        <p:spPr>
          <a:xfrm>
            <a:off x="1981200" y="1076325"/>
            <a:ext cx="8458200" cy="52140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r>
              <a:rPr lang="en-US" sz="2800" b="1" cap="all" dirty="0"/>
              <a:t/>
            </a:r>
            <a:br>
              <a:rPr lang="en-US" sz="2800" b="1" cap="all" dirty="0"/>
            </a:b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48248" y="556564"/>
            <a:ext cx="4198033"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Strategic Thinking</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251701" y="1649994"/>
            <a:ext cx="4825999" cy="2139047"/>
          </a:xfrm>
          <a:prstGeom prst="rect">
            <a:avLst/>
          </a:prstGeom>
          <a:noFill/>
        </p:spPr>
        <p:txBody>
          <a:bodyPr wrap="square" rtlCol="0">
            <a:spAutoFit/>
          </a:bodyPr>
          <a:lstStyle/>
          <a:p>
            <a:pPr algn="ctr"/>
            <a:r>
              <a:rPr lang="en-US" sz="2000" b="1" dirty="0">
                <a:solidFill>
                  <a:schemeClr val="bg1"/>
                </a:solidFill>
                <a:latin typeface="HelveticaNeueLT Std Lt" panose="020B0403020202020204" pitchFamily="34" charset="0"/>
              </a:rPr>
              <a:t>“Strategic planning isn’t </a:t>
            </a:r>
          </a:p>
          <a:p>
            <a:pPr algn="ctr"/>
            <a:r>
              <a:rPr lang="en-US" sz="2000" b="1" dirty="0">
                <a:solidFill>
                  <a:schemeClr val="bg1"/>
                </a:solidFill>
                <a:latin typeface="HelveticaNeueLT Std Lt" panose="020B0403020202020204" pitchFamily="34" charset="0"/>
              </a:rPr>
              <a:t>strategic thinking.</a:t>
            </a:r>
          </a:p>
          <a:p>
            <a:pPr algn="ctr"/>
            <a:endParaRPr lang="en-US" sz="1100" b="1" dirty="0">
              <a:solidFill>
                <a:schemeClr val="bg1"/>
              </a:solidFill>
              <a:latin typeface="HelveticaNeueLT Std Lt" panose="020B0403020202020204" pitchFamily="34" charset="0"/>
            </a:endParaRPr>
          </a:p>
          <a:p>
            <a:pPr algn="ctr"/>
            <a:r>
              <a:rPr lang="en-US" sz="2000" b="1" dirty="0">
                <a:solidFill>
                  <a:schemeClr val="bg1"/>
                </a:solidFill>
                <a:latin typeface="HelveticaNeueLT Std Lt" panose="020B0403020202020204" pitchFamily="34" charset="0"/>
              </a:rPr>
              <a:t>One is analysis and the </a:t>
            </a:r>
          </a:p>
          <a:p>
            <a:pPr algn="ctr"/>
            <a:r>
              <a:rPr lang="en-US" sz="2000" b="1" dirty="0">
                <a:solidFill>
                  <a:schemeClr val="bg1"/>
                </a:solidFill>
                <a:latin typeface="HelveticaNeueLT Std Lt" panose="020B0403020202020204" pitchFamily="34" charset="0"/>
              </a:rPr>
              <a:t>other is synthesis.</a:t>
            </a:r>
            <a:r>
              <a:rPr lang="en-US" sz="2400" b="1" dirty="0">
                <a:solidFill>
                  <a:schemeClr val="bg1"/>
                </a:solidFill>
                <a:latin typeface="HelveticaNeueLT Std Lt" panose="020B0403020202020204" pitchFamily="34" charset="0"/>
              </a:rPr>
              <a:t>”         </a:t>
            </a:r>
          </a:p>
          <a:p>
            <a:endParaRPr lang="en-US" sz="2400" b="1" dirty="0">
              <a:solidFill>
                <a:schemeClr val="bg1"/>
              </a:solidFill>
              <a:latin typeface="HelveticaNeueLT Std Lt" panose="020B0403020202020204" pitchFamily="34" charset="0"/>
            </a:endParaRPr>
          </a:p>
          <a:p>
            <a:r>
              <a:rPr lang="en-US" sz="1400" b="1" dirty="0">
                <a:solidFill>
                  <a:schemeClr val="bg1"/>
                </a:solidFill>
                <a:latin typeface="HelveticaNeueLT Std Lt" panose="020B0403020202020204" pitchFamily="34" charset="0"/>
              </a:rPr>
              <a:t>                                                               </a:t>
            </a:r>
            <a:r>
              <a:rPr lang="en-US" sz="1400" b="1" dirty="0" err="1">
                <a:solidFill>
                  <a:schemeClr val="bg1"/>
                </a:solidFill>
                <a:latin typeface="HelveticaNeueLT Std Lt" panose="020B0403020202020204" pitchFamily="34" charset="0"/>
              </a:rPr>
              <a:t>Minzberg</a:t>
            </a:r>
            <a:endParaRPr lang="en-US" sz="1400" b="1" dirty="0">
              <a:solidFill>
                <a:schemeClr val="bg1"/>
              </a:solidFill>
              <a:latin typeface="HelveticaNeueLT Std Lt" panose="020B0403020202020204" pitchFamily="34" charset="0"/>
            </a:endParaRPr>
          </a:p>
        </p:txBody>
      </p:sp>
      <p:sp>
        <p:nvSpPr>
          <p:cNvPr id="4" name="AutoShape 4"/>
          <p:cNvSpPr>
            <a:spLocks noChangeAspect="1" noChangeArrowheads="1"/>
          </p:cNvSpPr>
          <p:nvPr/>
        </p:nvSpPr>
        <p:spPr bwMode="auto">
          <a:xfrm>
            <a:off x="63501" y="-136525"/>
            <a:ext cx="9344025" cy="561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p:cNvSpPr>
            <a:spLocks noChangeAspect="1" noChangeArrowheads="1"/>
          </p:cNvSpPr>
          <p:nvPr/>
        </p:nvSpPr>
        <p:spPr bwMode="auto">
          <a:xfrm>
            <a:off x="215901" y="15875"/>
            <a:ext cx="9344025" cy="561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p:cNvSpPr>
            <a:spLocks noChangeAspect="1" noChangeArrowheads="1"/>
          </p:cNvSpPr>
          <p:nvPr/>
        </p:nvSpPr>
        <p:spPr bwMode="auto">
          <a:xfrm>
            <a:off x="63500" y="-136525"/>
            <a:ext cx="27451051" cy="16516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14572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0" y="1076325"/>
            <a:ext cx="8458200" cy="52140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r>
              <a:rPr lang="en-US" sz="2800" b="1" cap="all" dirty="0"/>
              <a:t/>
            </a:r>
            <a:br>
              <a:rPr lang="en-US" sz="2800" b="1" cap="all" dirty="0"/>
            </a:b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48248" y="556564"/>
            <a:ext cx="4198033"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Strategic Thinking</a:t>
            </a: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251701" y="1649993"/>
            <a:ext cx="4825999" cy="1077218"/>
          </a:xfrm>
          <a:prstGeom prst="rect">
            <a:avLst/>
          </a:prstGeom>
          <a:noFill/>
        </p:spPr>
        <p:txBody>
          <a:bodyPr wrap="square" rtlCol="0">
            <a:spAutoFit/>
          </a:bodyPr>
          <a:lstStyle/>
          <a:p>
            <a:pPr algn="ctr"/>
            <a:r>
              <a:rPr lang="en-US" sz="2000" b="1" dirty="0">
                <a:latin typeface="HelveticaNeueLT Std Lt" panose="020B0403020202020204" pitchFamily="34" charset="0"/>
              </a:rPr>
              <a:t>To think about, view, assess and create future success</a:t>
            </a:r>
            <a:endParaRPr lang="en-US" sz="2400" b="1" dirty="0">
              <a:latin typeface="HelveticaNeueLT Std Lt" panose="020B0403020202020204" pitchFamily="34" charset="0"/>
            </a:endParaRPr>
          </a:p>
          <a:p>
            <a:endParaRPr lang="en-US" sz="2400" b="1" dirty="0">
              <a:solidFill>
                <a:schemeClr val="bg1"/>
              </a:solidFill>
              <a:latin typeface="HelveticaNeueLT Std Lt" panose="020B0403020202020204" pitchFamily="34" charset="0"/>
            </a:endParaRPr>
          </a:p>
        </p:txBody>
      </p:sp>
      <p:sp>
        <p:nvSpPr>
          <p:cNvPr id="4" name="AutoShape 4"/>
          <p:cNvSpPr>
            <a:spLocks noChangeAspect="1" noChangeArrowheads="1"/>
          </p:cNvSpPr>
          <p:nvPr/>
        </p:nvSpPr>
        <p:spPr bwMode="auto">
          <a:xfrm>
            <a:off x="63501" y="-136525"/>
            <a:ext cx="9344025" cy="561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p:cNvSpPr>
            <a:spLocks noChangeAspect="1" noChangeArrowheads="1"/>
          </p:cNvSpPr>
          <p:nvPr/>
        </p:nvSpPr>
        <p:spPr bwMode="auto">
          <a:xfrm>
            <a:off x="215901" y="15875"/>
            <a:ext cx="9344025" cy="561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p:cNvSpPr>
            <a:spLocks noChangeAspect="1" noChangeArrowheads="1"/>
          </p:cNvSpPr>
          <p:nvPr/>
        </p:nvSpPr>
        <p:spPr bwMode="auto">
          <a:xfrm>
            <a:off x="63500" y="-136525"/>
            <a:ext cx="27451051" cy="16516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922" y="171725"/>
            <a:ext cx="6578601" cy="5977384"/>
          </a:xfrm>
          <a:prstGeom prst="rect">
            <a:avLst/>
          </a:prstGeom>
          <a:effectLst>
            <a:softEdge rad="317500"/>
          </a:effectLst>
        </p:spPr>
      </p:pic>
    </p:spTree>
    <p:extLst>
      <p:ext uri="{BB962C8B-B14F-4D97-AF65-F5344CB8AC3E}">
        <p14:creationId xmlns:p14="http://schemas.microsoft.com/office/powerpoint/2010/main" val="3403864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27"/>
            <a:ext cx="12192000" cy="6028763"/>
          </a:xfrm>
          <a:prstGeom prst="rect">
            <a:avLst/>
          </a:prstGeom>
        </p:spPr>
      </p:pic>
      <p:sp>
        <p:nvSpPr>
          <p:cNvPr id="9" name="Text Placeholder 2"/>
          <p:cNvSpPr txBox="1">
            <a:spLocks/>
          </p:cNvSpPr>
          <p:nvPr/>
        </p:nvSpPr>
        <p:spPr>
          <a:xfrm>
            <a:off x="1981200" y="1076325"/>
            <a:ext cx="8458200" cy="52140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r>
              <a:rPr lang="en-US" sz="2800" b="1" cap="all" dirty="0"/>
              <a:t/>
            </a:r>
            <a:br>
              <a:rPr lang="en-US" sz="2800" b="1" cap="all" dirty="0"/>
            </a:b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8835" y="617536"/>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Road Map of Strategic Thinking</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925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9627"/>
            <a:ext cx="12192000" cy="6028763"/>
          </a:xfrm>
          <a:prstGeom prst="rect">
            <a:avLst/>
          </a:prstGeom>
        </p:spPr>
      </p:pic>
      <p:sp>
        <p:nvSpPr>
          <p:cNvPr id="9" name="Text Placeholder 2"/>
          <p:cNvSpPr txBox="1">
            <a:spLocks/>
          </p:cNvSpPr>
          <p:nvPr/>
        </p:nvSpPr>
        <p:spPr>
          <a:xfrm>
            <a:off x="1981200" y="1076325"/>
            <a:ext cx="8458200" cy="52140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r>
              <a:rPr lang="en-US" sz="2800" b="1" cap="all" dirty="0"/>
              <a:t/>
            </a:r>
            <a:br>
              <a:rPr lang="en-US" sz="2800" b="1" cap="all" dirty="0"/>
            </a:b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8835" y="617536"/>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Road Map of Strategic Thinking</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9979" y="2430429"/>
            <a:ext cx="7771292" cy="1877437"/>
          </a:xfrm>
          <a:prstGeom prst="rect">
            <a:avLst/>
          </a:prstGeom>
          <a:noFill/>
        </p:spPr>
        <p:txBody>
          <a:bodyPr wrap="square" rtlCol="0">
            <a:spAutoFit/>
          </a:bodyPr>
          <a:lstStyle/>
          <a:p>
            <a:pPr marL="342891" indent="-342891">
              <a:buFont typeface="Wingdings" panose="05000000000000000000" pitchFamily="2" charset="2"/>
              <a:buChar char="§"/>
            </a:pPr>
            <a:r>
              <a:rPr lang="en-US" sz="2200" b="1" dirty="0">
                <a:latin typeface="HelveticaNeueLT Std Lt" panose="020B0403020202020204" pitchFamily="34" charset="0"/>
              </a:rPr>
              <a:t>Clarity of </a:t>
            </a:r>
            <a:r>
              <a:rPr lang="en-US" sz="2400" b="1" dirty="0">
                <a:solidFill>
                  <a:schemeClr val="accent5">
                    <a:lumMod val="75000"/>
                  </a:schemeClr>
                </a:solidFill>
                <a:latin typeface="HelveticaNeueLT Std Lt" panose="020B0403020202020204" pitchFamily="34" charset="0"/>
              </a:rPr>
              <a:t>WHY</a:t>
            </a:r>
          </a:p>
          <a:p>
            <a:pPr marL="342891" indent="-342891">
              <a:buFont typeface="Wingdings" panose="05000000000000000000" pitchFamily="2" charset="2"/>
              <a:buChar char="§"/>
            </a:pPr>
            <a:endParaRPr lang="en-US" sz="2200" b="1" dirty="0">
              <a:latin typeface="HelveticaNeueLT Std Lt" panose="020B0403020202020204" pitchFamily="34" charset="0"/>
            </a:endParaRPr>
          </a:p>
          <a:p>
            <a:pPr marL="342891" indent="-342891">
              <a:buFont typeface="Wingdings" panose="05000000000000000000" pitchFamily="2" charset="2"/>
              <a:buChar char="§"/>
            </a:pPr>
            <a:r>
              <a:rPr lang="en-US" sz="2200" b="1" dirty="0">
                <a:latin typeface="HelveticaNeueLT Std Lt" panose="020B0403020202020204" pitchFamily="34" charset="0"/>
              </a:rPr>
              <a:t>Discipline of </a:t>
            </a:r>
            <a:r>
              <a:rPr lang="en-US" sz="2400" b="1" dirty="0">
                <a:solidFill>
                  <a:schemeClr val="accent5">
                    <a:lumMod val="75000"/>
                  </a:schemeClr>
                </a:solidFill>
                <a:latin typeface="HelveticaNeueLT Std Lt" panose="020B0403020202020204" pitchFamily="34" charset="0"/>
              </a:rPr>
              <a:t>HOW</a:t>
            </a:r>
          </a:p>
          <a:p>
            <a:pPr marL="342891" indent="-342891">
              <a:buFont typeface="Wingdings" panose="05000000000000000000" pitchFamily="2" charset="2"/>
              <a:buChar char="§"/>
            </a:pPr>
            <a:endParaRPr lang="en-US" sz="2200" b="1" dirty="0">
              <a:latin typeface="HelveticaNeueLT Std Lt" panose="020B0403020202020204" pitchFamily="34" charset="0"/>
            </a:endParaRPr>
          </a:p>
          <a:p>
            <a:pPr marL="342891" indent="-342891">
              <a:buFont typeface="Wingdings" panose="05000000000000000000" pitchFamily="2" charset="2"/>
              <a:buChar char="§"/>
            </a:pPr>
            <a:r>
              <a:rPr lang="en-US" sz="2200" b="1" dirty="0">
                <a:latin typeface="HelveticaNeueLT Std Lt" panose="020B0403020202020204" pitchFamily="34" charset="0"/>
              </a:rPr>
              <a:t>Consistency of </a:t>
            </a:r>
            <a:r>
              <a:rPr lang="en-US" sz="2400" b="1" dirty="0">
                <a:solidFill>
                  <a:schemeClr val="accent5">
                    <a:lumMod val="75000"/>
                  </a:schemeClr>
                </a:solidFill>
                <a:latin typeface="HelveticaNeueLT Std Lt" panose="020B0403020202020204" pitchFamily="34" charset="0"/>
              </a:rPr>
              <a:t>WHAT</a:t>
            </a:r>
          </a:p>
        </p:txBody>
      </p:sp>
      <p:sp>
        <p:nvSpPr>
          <p:cNvPr id="13" name="Oval 12"/>
          <p:cNvSpPr/>
          <p:nvPr/>
        </p:nvSpPr>
        <p:spPr>
          <a:xfrm>
            <a:off x="5592537" y="165101"/>
            <a:ext cx="5945599" cy="5742556"/>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34165" y="1184895"/>
            <a:ext cx="3887056" cy="37569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45799" y="2133572"/>
            <a:ext cx="1839075" cy="176660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970959" y="2845927"/>
            <a:ext cx="1077539" cy="523220"/>
          </a:xfrm>
          <a:prstGeom prst="rect">
            <a:avLst/>
          </a:prstGeom>
          <a:noFill/>
        </p:spPr>
        <p:txBody>
          <a:bodyPr wrap="none" rtlCol="0">
            <a:spAutoFit/>
          </a:bodyPr>
          <a:lstStyle/>
          <a:p>
            <a:r>
              <a:rPr lang="en-US" sz="2800" dirty="0">
                <a:latin typeface="Segoe Print" panose="02000600000000000000" pitchFamily="2" charset="0"/>
                <a:cs typeface="Vijaya" panose="020B0604020202020204" pitchFamily="34" charset="0"/>
              </a:rPr>
              <a:t>WHY</a:t>
            </a:r>
          </a:p>
        </p:txBody>
      </p:sp>
      <p:sp>
        <p:nvSpPr>
          <p:cNvPr id="17" name="TextBox 16"/>
          <p:cNvSpPr txBox="1"/>
          <p:nvPr/>
        </p:nvSpPr>
        <p:spPr>
          <a:xfrm>
            <a:off x="7946999" y="4097352"/>
            <a:ext cx="1125629" cy="523220"/>
          </a:xfrm>
          <a:prstGeom prst="rect">
            <a:avLst/>
          </a:prstGeom>
          <a:noFill/>
        </p:spPr>
        <p:txBody>
          <a:bodyPr wrap="none" rtlCol="0">
            <a:spAutoFit/>
          </a:bodyPr>
          <a:lstStyle/>
          <a:p>
            <a:r>
              <a:rPr lang="en-US" sz="2800" dirty="0" smtClean="0">
                <a:latin typeface="Segoe Print" panose="02000600000000000000" pitchFamily="2" charset="0"/>
                <a:cs typeface="Vijaya" panose="020B0604020202020204" pitchFamily="34" charset="0"/>
              </a:rPr>
              <a:t>HOW</a:t>
            </a:r>
            <a:endParaRPr lang="en-US" sz="2800" dirty="0">
              <a:latin typeface="Segoe Print" panose="02000600000000000000" pitchFamily="2" charset="0"/>
              <a:cs typeface="Vijaya" panose="020B0604020202020204" pitchFamily="34" charset="0"/>
            </a:endParaRPr>
          </a:p>
        </p:txBody>
      </p:sp>
      <p:sp>
        <p:nvSpPr>
          <p:cNvPr id="18" name="TextBox 17"/>
          <p:cNvSpPr txBox="1"/>
          <p:nvPr/>
        </p:nvSpPr>
        <p:spPr>
          <a:xfrm>
            <a:off x="7946999" y="5173567"/>
            <a:ext cx="1358064" cy="523220"/>
          </a:xfrm>
          <a:prstGeom prst="rect">
            <a:avLst/>
          </a:prstGeom>
          <a:noFill/>
        </p:spPr>
        <p:txBody>
          <a:bodyPr wrap="none" rtlCol="0">
            <a:spAutoFit/>
          </a:bodyPr>
          <a:lstStyle/>
          <a:p>
            <a:r>
              <a:rPr lang="en-US" sz="2800" dirty="0" smtClean="0">
                <a:latin typeface="Segoe Print" panose="02000600000000000000" pitchFamily="2" charset="0"/>
                <a:cs typeface="Vijaya" panose="020B0604020202020204" pitchFamily="34" charset="0"/>
              </a:rPr>
              <a:t>WHAT</a:t>
            </a:r>
            <a:endParaRPr lang="en-US" sz="2800" dirty="0">
              <a:latin typeface="Segoe Print" panose="02000600000000000000" pitchFamily="2" charset="0"/>
              <a:cs typeface="Vijaya" panose="020B0604020202020204" pitchFamily="34" charset="0"/>
            </a:endParaRPr>
          </a:p>
        </p:txBody>
      </p:sp>
    </p:spTree>
    <p:extLst>
      <p:ext uri="{BB962C8B-B14F-4D97-AF65-F5344CB8AC3E}">
        <p14:creationId xmlns:p14="http://schemas.microsoft.com/office/powerpoint/2010/main" val="3829911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0" y="1076325"/>
            <a:ext cx="8458200" cy="52140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spcBef>
                <a:spcPts val="0"/>
              </a:spcBef>
              <a:defRPr/>
            </a:pPr>
            <a:r>
              <a:rPr lang="en-US" dirty="0">
                <a:solidFill>
                  <a:schemeClr val="tx1"/>
                </a:solidFill>
                <a:latin typeface="HelveticaNeueLT Std" pitchFamily="34" charset="0"/>
              </a:rPr>
              <a:t>“</a:t>
            </a:r>
            <a:r>
              <a:rPr lang="en-US" sz="2800" dirty="0">
                <a:solidFill>
                  <a:schemeClr val="tx1"/>
                </a:solidFill>
                <a:latin typeface="HelveticaNeueLT Std" pitchFamily="34" charset="0"/>
              </a:rPr>
              <a:t>To attract and attain customers with high-valued products and services and the most satisfying ownership experience in America.”</a:t>
            </a: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r>
              <a:rPr lang="en-US" sz="2800" b="1" cap="all" dirty="0"/>
              <a:t/>
            </a:r>
            <a:br>
              <a:rPr lang="en-US" sz="2800" b="1" cap="all" dirty="0"/>
            </a:b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400590"/>
            <a:ext cx="3962400" cy="2303724"/>
          </a:xfrm>
          <a:prstGeom prst="rect">
            <a:avLst/>
          </a:prstGeom>
          <a:effectLst>
            <a:softEdge rad="127000"/>
          </a:effec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2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0" y="1038226"/>
            <a:ext cx="8458200" cy="4718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spcBef>
                <a:spcPts val="0"/>
              </a:spcBef>
              <a:defRPr/>
            </a:pPr>
            <a:r>
              <a:rPr lang="en-US" sz="2800" dirty="0">
                <a:solidFill>
                  <a:schemeClr val="tx1"/>
                </a:solidFill>
                <a:latin typeface="HelveticaNeueLT Std" pitchFamily="34" charset="0"/>
              </a:rPr>
              <a:t>“_______improves lives by mobilizing the caring power of communities around the world to advance the common good.</a:t>
            </a:r>
          </a:p>
          <a:p>
            <a:pPr algn="l">
              <a:spcBef>
                <a:spcPts val="600"/>
              </a:spcBef>
              <a:spcAft>
                <a:spcPts val="600"/>
              </a:spcAft>
              <a:defRPr/>
            </a:pPr>
            <a:r>
              <a:rPr lang="en-US" sz="2800" b="1" cap="all" dirty="0"/>
              <a:t/>
            </a:r>
            <a:br>
              <a:rPr lang="en-US" sz="2800" b="1" cap="all" dirty="0"/>
            </a:b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44" y="3802363"/>
            <a:ext cx="4014917" cy="1731663"/>
          </a:xfrm>
          <a:prstGeom prst="rect">
            <a:avLst/>
          </a:prstGeom>
          <a:effectLst>
            <a:softEdge rad="31750"/>
          </a:effec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36819" y="1049031"/>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spcBef>
                <a:spcPts val="0"/>
              </a:spcBef>
              <a:defRPr/>
            </a:pPr>
            <a:r>
              <a:rPr lang="en-US" sz="2800" dirty="0">
                <a:solidFill>
                  <a:schemeClr val="tx1"/>
                </a:solidFill>
                <a:latin typeface="HelveticaNeueLT Std" pitchFamily="34" charset="0"/>
              </a:rPr>
              <a:t>“To bring inspiration and innovation to every athlete* in the world.”</a:t>
            </a:r>
          </a:p>
          <a:p>
            <a:pPr>
              <a:spcBef>
                <a:spcPts val="0"/>
              </a:spcBef>
              <a:defRPr/>
            </a:pPr>
            <a:r>
              <a:rPr lang="en-US" sz="2400" dirty="0">
                <a:solidFill>
                  <a:schemeClr val="tx1"/>
                </a:solidFill>
                <a:latin typeface="HelveticaNeueLT Std" pitchFamily="34" charset="0"/>
              </a:rPr>
              <a:t>*If you have a body, you are an athlete.</a:t>
            </a:r>
          </a:p>
          <a:p>
            <a:pPr algn="l">
              <a:spcBef>
                <a:spcPts val="600"/>
              </a:spcBef>
              <a:spcAft>
                <a:spcPts val="600"/>
              </a:spcAft>
              <a:defRPr/>
            </a:pPr>
            <a:endParaRPr lang="en-US" sz="2800" b="1" cap="all" dirty="0"/>
          </a:p>
          <a:p>
            <a:pPr algn="l">
              <a:spcBef>
                <a:spcPts val="600"/>
              </a:spcBef>
              <a:spcAft>
                <a:spcPts val="600"/>
              </a:spcAft>
              <a:defRPr/>
            </a:pPr>
            <a:endParaRPr lang="en-US" sz="2800" b="1" cap="all" dirty="0"/>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00" y="3473670"/>
            <a:ext cx="3810000" cy="2216599"/>
          </a:xfrm>
          <a:prstGeom prst="rect">
            <a:avLst/>
          </a:prstGeom>
          <a:effectLst>
            <a:softEdge rad="127000"/>
          </a:effec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1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0" y="786733"/>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spcBef>
                <a:spcPts val="0"/>
              </a:spcBef>
              <a:defRPr/>
            </a:pPr>
            <a:r>
              <a:rPr lang="en-US" sz="2800" dirty="0">
                <a:solidFill>
                  <a:schemeClr val="tx1"/>
                </a:solidFill>
                <a:latin typeface="HelveticaNeueLT Std Med Cn" pitchFamily="34" charset="0"/>
              </a:rPr>
              <a:t>“</a:t>
            </a:r>
            <a:r>
              <a:rPr lang="en-US" sz="2800" dirty="0">
                <a:solidFill>
                  <a:schemeClr val="tx1"/>
                </a:solidFill>
                <a:latin typeface="HelveticaNeueLT Std" pitchFamily="34" charset="0"/>
              </a:rPr>
              <a:t>The customer can count on us to continually fashion economically sound paradigms so that we may endeavor to enthusiastically engineer cutting edge infrastructures.”</a:t>
            </a:r>
          </a:p>
          <a:p>
            <a:pPr>
              <a:spcBef>
                <a:spcPts val="0"/>
              </a:spcBef>
              <a:defRPr/>
            </a:pPr>
            <a:endParaRPr lang="en-US" sz="2800" b="1" cap="all" dirty="0"/>
          </a:p>
          <a:p>
            <a:pPr algn="l">
              <a:spcBef>
                <a:spcPts val="600"/>
              </a:spcBef>
              <a:spcAft>
                <a:spcPts val="600"/>
              </a:spcAft>
              <a:defRPr/>
            </a:pPr>
            <a:endParaRPr lang="en-US" sz="2800" b="1" cap="all" dirty="0"/>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847" y="3581400"/>
            <a:ext cx="2584307" cy="2590800"/>
          </a:xfrm>
          <a:prstGeom prst="rect">
            <a:avLst/>
          </a:prstGeom>
          <a:effectLst>
            <a:softEdge rad="127000"/>
          </a:effec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24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97" y="0"/>
            <a:ext cx="12278497" cy="6858000"/>
          </a:xfrm>
          <a:prstGeom prst="rect">
            <a:avLst/>
          </a:prstGeom>
        </p:spPr>
      </p:pic>
      <p:sp>
        <p:nvSpPr>
          <p:cNvPr id="10" name="Rectangle 9"/>
          <p:cNvSpPr/>
          <p:nvPr/>
        </p:nvSpPr>
        <p:spPr>
          <a:xfrm>
            <a:off x="2057400" y="2234217"/>
            <a:ext cx="5638800" cy="830997"/>
          </a:xfrm>
          <a:prstGeom prst="rect">
            <a:avLst/>
          </a:prstGeom>
        </p:spPr>
        <p:txBody>
          <a:bodyPr wrap="square">
            <a:spAutoFit/>
          </a:bodyPr>
          <a:lstStyle/>
          <a:p>
            <a:pPr>
              <a:defRPr/>
            </a:pPr>
            <a:endParaRPr lang="en-US" sz="1600" dirty="0">
              <a:latin typeface="HelveticaNeueLT Std Lt Cn" pitchFamily="34" charset="0"/>
            </a:endParaRPr>
          </a:p>
          <a:p>
            <a:pPr>
              <a:defRPr/>
            </a:pPr>
            <a:endParaRPr lang="en-US" sz="1600" dirty="0">
              <a:latin typeface="HelveticaNeueLT Std Lt Cn" pitchFamily="34" charset="0"/>
            </a:endParaRPr>
          </a:p>
          <a:p>
            <a:pPr>
              <a:defRPr/>
            </a:pPr>
            <a:endParaRPr lang="en-US" sz="1600" dirty="0">
              <a:latin typeface="HelveticaNeueLT Std Lt Cn" pitchFamily="34" charset="0"/>
            </a:endParaRPr>
          </a:p>
        </p:txBody>
      </p:sp>
      <p:sp>
        <p:nvSpPr>
          <p:cNvPr id="2" name="Rectangle 1"/>
          <p:cNvSpPr/>
          <p:nvPr/>
        </p:nvSpPr>
        <p:spPr>
          <a:xfrm>
            <a:off x="3962401" y="469747"/>
            <a:ext cx="560698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HelveticaNeueLT Std" pitchFamily="34" charset="0"/>
            </a:endParaRPr>
          </a:p>
        </p:txBody>
      </p:sp>
      <p:sp>
        <p:nvSpPr>
          <p:cNvPr id="17" name="TextBox 16"/>
          <p:cNvSpPr txBox="1"/>
          <p:nvPr/>
        </p:nvSpPr>
        <p:spPr>
          <a:xfrm>
            <a:off x="229979" y="617535"/>
            <a:ext cx="7771292" cy="523220"/>
          </a:xfrm>
          <a:prstGeom prst="rect">
            <a:avLst/>
          </a:prstGeom>
          <a:noFill/>
        </p:spPr>
        <p:txBody>
          <a:bodyPr wrap="square" rtlCol="0">
            <a:spAutoFit/>
          </a:bodyPr>
          <a:lstStyle/>
          <a:p>
            <a:r>
              <a:rPr lang="en-US" sz="2800" b="1" dirty="0">
                <a:solidFill>
                  <a:srgbClr val="FFC000"/>
                </a:solidFill>
                <a:latin typeface="HelveticaNeueLT Std Lt" panose="020B0403020202020204" pitchFamily="34" charset="0"/>
              </a:rPr>
              <a:t>Agenda</a:t>
            </a:r>
          </a:p>
        </p:txBody>
      </p:sp>
      <p:sp>
        <p:nvSpPr>
          <p:cNvPr id="18" name="Text Placeholder 2"/>
          <p:cNvSpPr txBox="1">
            <a:spLocks/>
          </p:cNvSpPr>
          <p:nvPr/>
        </p:nvSpPr>
        <p:spPr>
          <a:xfrm>
            <a:off x="1231900" y="1561267"/>
            <a:ext cx="8686800" cy="458784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Welcome</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Working Collaboratively</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Strategic Thinking – </a:t>
            </a:r>
          </a:p>
          <a:p>
            <a:pPr algn="l">
              <a:spcBef>
                <a:spcPts val="0"/>
              </a:spcBef>
              <a:defRPr/>
            </a:pPr>
            <a:r>
              <a:rPr lang="en-US" sz="2800" dirty="0">
                <a:solidFill>
                  <a:schemeClr val="bg1"/>
                </a:solidFill>
                <a:latin typeface="Sitka Display" panose="02000505000000020004" pitchFamily="2" charset="0"/>
              </a:rPr>
              <a:t>	Starting with the WHY</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Strategic Thinking </a:t>
            </a:r>
          </a:p>
          <a:p>
            <a:pPr algn="l">
              <a:spcBef>
                <a:spcPts val="0"/>
              </a:spcBef>
              <a:defRPr/>
            </a:pPr>
            <a:r>
              <a:rPr lang="en-US" sz="2800" dirty="0">
                <a:solidFill>
                  <a:schemeClr val="bg1"/>
                </a:solidFill>
                <a:latin typeface="Sitka Display" panose="02000505000000020004" pitchFamily="2" charset="0"/>
              </a:rPr>
              <a:t>	Analysis or Synthesis? </a:t>
            </a:r>
          </a:p>
          <a:p>
            <a:pPr marL="457189" indent="-457189" algn="l">
              <a:spcBef>
                <a:spcPts val="0"/>
              </a:spcBef>
              <a:buFont typeface="Wingdings" panose="05000000000000000000" pitchFamily="2" charset="2"/>
              <a:buChar char="§"/>
              <a:defRPr/>
            </a:pPr>
            <a:endParaRPr lang="en-US" sz="2800" dirty="0">
              <a:solidFill>
                <a:schemeClr val="bg1"/>
              </a:solidFill>
              <a:latin typeface="Sitka Display" panose="02000505000000020004" pitchFamily="2" charset="0"/>
            </a:endParaRPr>
          </a:p>
          <a:p>
            <a:pPr marL="457189" indent="-457189" algn="l">
              <a:spcBef>
                <a:spcPts val="0"/>
              </a:spcBef>
              <a:buFont typeface="Wingdings" panose="05000000000000000000" pitchFamily="2" charset="2"/>
              <a:buChar char="§"/>
              <a:defRPr/>
            </a:pPr>
            <a:r>
              <a:rPr lang="en-US" sz="2800" dirty="0">
                <a:solidFill>
                  <a:schemeClr val="bg1"/>
                </a:solidFill>
                <a:latin typeface="Sitka Display" panose="02000505000000020004" pitchFamily="2" charset="0"/>
              </a:rPr>
              <a:t>Action Planning</a:t>
            </a:r>
          </a:p>
          <a:p>
            <a:pPr algn="l">
              <a:spcBef>
                <a:spcPts val="0"/>
              </a:spcBef>
              <a:defRPr/>
            </a:pPr>
            <a:endParaRPr lang="en-US" sz="2800" dirty="0">
              <a:solidFill>
                <a:srgbClr val="9E0040"/>
              </a:solidFill>
              <a:latin typeface="Sitka Display" panose="02000505000000020004" pitchFamily="2" charset="0"/>
            </a:endParaRPr>
          </a:p>
          <a:p>
            <a:pPr algn="l">
              <a:spcBef>
                <a:spcPts val="0"/>
              </a:spcBef>
              <a:defRPr/>
            </a:pPr>
            <a:endParaRPr lang="en-US" sz="2400" dirty="0">
              <a:solidFill>
                <a:srgbClr val="00B0F0"/>
              </a:solidFill>
              <a:latin typeface="HelveticaNeueLT Std Lt Ext"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2" y="0"/>
            <a:ext cx="5333999" cy="6858000"/>
          </a:xfrm>
          <a:prstGeom prst="rect">
            <a:avLst/>
          </a:prstGeom>
          <a:effectLst>
            <a:softEdge rad="635000"/>
          </a:effectLst>
        </p:spPr>
      </p:pic>
    </p:spTree>
    <p:extLst>
      <p:ext uri="{BB962C8B-B14F-4D97-AF65-F5344CB8AC3E}">
        <p14:creationId xmlns:p14="http://schemas.microsoft.com/office/powerpoint/2010/main" val="47506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143000"/>
            <a:ext cx="2965307" cy="2590800"/>
          </a:xfrm>
          <a:prstGeom prst="rect">
            <a:avLst/>
          </a:prstGeom>
          <a:effectLst>
            <a:softEdge rad="127000"/>
          </a:effectLst>
        </p:spPr>
      </p:pic>
      <p:sp>
        <p:nvSpPr>
          <p:cNvPr id="9" name="Text Placeholder 2"/>
          <p:cNvSpPr txBox="1">
            <a:spLocks/>
          </p:cNvSpPr>
          <p:nvPr/>
        </p:nvSpPr>
        <p:spPr>
          <a:xfrm>
            <a:off x="1981200" y="304801"/>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1800" dirty="0">
              <a:solidFill>
                <a:srgbClr val="636467"/>
              </a:solidFill>
              <a:latin typeface="HelveticaNeueLT Std Cn" pitchFamily="34" charset="0"/>
            </a:endParaRPr>
          </a:p>
          <a:p>
            <a:pPr algn="l">
              <a:spcBef>
                <a:spcPts val="0"/>
              </a:spcBef>
            </a:pPr>
            <a:endParaRPr lang="en-US" sz="1800" dirty="0">
              <a:solidFill>
                <a:prstClr val="black"/>
              </a:solidFill>
              <a:latin typeface="HelveticaNeueLT St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507" y="1677620"/>
            <a:ext cx="3667695" cy="2132381"/>
          </a:xfrm>
          <a:prstGeom prst="rect">
            <a:avLst/>
          </a:prstGeom>
          <a:effectLst>
            <a:softEdge rad="1270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4267202"/>
            <a:ext cx="3276600" cy="1413221"/>
          </a:xfrm>
          <a:prstGeom prst="rect">
            <a:avLst/>
          </a:prstGeom>
          <a:effectLst>
            <a:softEdge rad="31750"/>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4038600"/>
            <a:ext cx="3810000" cy="1900192"/>
          </a:xfrm>
          <a:prstGeom prst="rect">
            <a:avLst/>
          </a:prstGeom>
          <a:effectLst>
            <a:softEdge rad="190500"/>
          </a:effectLst>
        </p:spPr>
      </p:pic>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barri1e\Desktop\Engler Center Logo\EnglerCenter_reverse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250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0" y="304801"/>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1800" dirty="0">
              <a:solidFill>
                <a:srgbClr val="636467"/>
              </a:solidFill>
              <a:latin typeface="HelveticaNeueLT Std Cn" pitchFamily="34" charset="0"/>
            </a:endParaRPr>
          </a:p>
          <a:p>
            <a:pPr algn="l">
              <a:spcBef>
                <a:spcPts val="0"/>
              </a:spcBef>
            </a:pPr>
            <a:endParaRPr lang="en-US" sz="1800" dirty="0">
              <a:solidFill>
                <a:prstClr val="black"/>
              </a:solidFill>
              <a:latin typeface="HelveticaNeueLT St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0"/>
              </a:spcBef>
              <a:defRPr/>
            </a:pPr>
            <a:endParaRPr lang="en-US" sz="1400" dirty="0">
              <a:solidFill>
                <a:srgbClr val="00B0F0"/>
              </a:solidFill>
              <a:latin typeface="HelveticaNeueLT Std Med Cn" pitchFamily="34" charset="0"/>
            </a:endParaRPr>
          </a:p>
          <a:p>
            <a:pPr algn="l">
              <a:spcBef>
                <a:spcPts val="600"/>
              </a:spcBef>
              <a:spcAft>
                <a:spcPts val="600"/>
              </a:spcAft>
              <a:defRPr/>
            </a:pPr>
            <a:endParaRPr lang="en-US" sz="3100" dirty="0">
              <a:solidFill>
                <a:srgbClr val="9E0040"/>
              </a:solidFill>
              <a:latin typeface="HelveticaNeueLT St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219811"/>
            <a:ext cx="3667695" cy="2132381"/>
          </a:xfrm>
          <a:prstGeom prst="rect">
            <a:avLst/>
          </a:prstGeom>
          <a:effectLst>
            <a:softEdge rad="1270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713" y="4168346"/>
            <a:ext cx="3276600" cy="1413221"/>
          </a:xfrm>
          <a:prstGeom prst="rect">
            <a:avLst/>
          </a:prstGeom>
          <a:effectLst>
            <a:softEdge rad="3175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222" y="4062908"/>
            <a:ext cx="3810000" cy="1900192"/>
          </a:xfrm>
          <a:prstGeom prst="rect">
            <a:avLst/>
          </a:prstGeom>
          <a:effectLst>
            <a:softEdge rad="190500"/>
          </a:effec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barri1e\Desktop\Engler Center Logo\EnglerCenter_reverse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72000" y="3193703"/>
            <a:ext cx="3707706" cy="400110"/>
          </a:xfrm>
          <a:prstGeom prst="rect">
            <a:avLst/>
          </a:prstGeom>
          <a:noFill/>
        </p:spPr>
        <p:txBody>
          <a:bodyPr wrap="square" rtlCol="0">
            <a:spAutoFit/>
          </a:bodyPr>
          <a:lstStyle/>
          <a:p>
            <a:r>
              <a:rPr lang="en-US" sz="2000" b="1" dirty="0" smtClean="0">
                <a:latin typeface="HelveticaNeueLT Std Lt" panose="020B0403020202020204" pitchFamily="34" charset="0"/>
              </a:rPr>
              <a:t>Help people go places in life</a:t>
            </a:r>
            <a:endParaRPr lang="en-US" sz="2000" b="1" dirty="0">
              <a:latin typeface="HelveticaNeueLT Std Lt" panose="020B0403020202020204" pitchFamily="34" charset="0"/>
            </a:endParaRPr>
          </a:p>
        </p:txBody>
      </p:sp>
      <p:sp>
        <p:nvSpPr>
          <p:cNvPr id="20" name="TextBox 19"/>
          <p:cNvSpPr txBox="1"/>
          <p:nvPr/>
        </p:nvSpPr>
        <p:spPr>
          <a:xfrm>
            <a:off x="1252150" y="5507712"/>
            <a:ext cx="4018451" cy="400110"/>
          </a:xfrm>
          <a:prstGeom prst="rect">
            <a:avLst/>
          </a:prstGeom>
          <a:noFill/>
        </p:spPr>
        <p:txBody>
          <a:bodyPr wrap="square" rtlCol="0">
            <a:spAutoFit/>
          </a:bodyPr>
          <a:lstStyle/>
          <a:p>
            <a:r>
              <a:rPr lang="en-US" sz="2000" b="1" dirty="0" smtClean="0">
                <a:latin typeface="HelveticaNeueLT Std Lt" panose="020B0403020202020204" pitchFamily="34" charset="0"/>
              </a:rPr>
              <a:t>Bring inspiration and innovation</a:t>
            </a:r>
            <a:endParaRPr lang="en-US" sz="2000" b="1" dirty="0">
              <a:latin typeface="HelveticaNeueLT Std Lt" panose="020B0403020202020204" pitchFamily="34" charset="0"/>
            </a:endParaRPr>
          </a:p>
        </p:txBody>
      </p:sp>
      <p:sp>
        <p:nvSpPr>
          <p:cNvPr id="21" name="TextBox 20"/>
          <p:cNvSpPr txBox="1"/>
          <p:nvPr/>
        </p:nvSpPr>
        <p:spPr>
          <a:xfrm>
            <a:off x="7175601" y="5605832"/>
            <a:ext cx="5066855" cy="400110"/>
          </a:xfrm>
          <a:prstGeom prst="rect">
            <a:avLst/>
          </a:prstGeom>
          <a:noFill/>
        </p:spPr>
        <p:txBody>
          <a:bodyPr wrap="square" rtlCol="0">
            <a:spAutoFit/>
          </a:bodyPr>
          <a:lstStyle/>
          <a:p>
            <a:r>
              <a:rPr lang="en-US" sz="2000" b="1" dirty="0" smtClean="0">
                <a:latin typeface="HelveticaNeueLT Std Lt" panose="020B0403020202020204" pitchFamily="34" charset="0"/>
              </a:rPr>
              <a:t>Unite people as a community</a:t>
            </a:r>
            <a:endParaRPr lang="en-US" sz="2000" b="1" dirty="0">
              <a:latin typeface="HelveticaNeueLT Std Lt" panose="020B0403020202020204" pitchFamily="34" charset="0"/>
            </a:endParaRPr>
          </a:p>
        </p:txBody>
      </p:sp>
    </p:spTree>
    <p:extLst>
      <p:ext uri="{BB962C8B-B14F-4D97-AF65-F5344CB8AC3E}">
        <p14:creationId xmlns:p14="http://schemas.microsoft.com/office/powerpoint/2010/main" val="22729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981200" y="895352"/>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a:p>
            <a:pPr>
              <a:spcBef>
                <a:spcPts val="0"/>
              </a:spcBef>
              <a:defRPr/>
            </a:pPr>
            <a:r>
              <a:rPr lang="en-US" sz="2800" b="1" dirty="0">
                <a:solidFill>
                  <a:schemeClr val="tx1"/>
                </a:solidFill>
                <a:latin typeface="HelveticaNeueLT Std" pitchFamily="34" charset="0"/>
              </a:rPr>
              <a:t>“Respect, Integrity, Communication and Excellence.”</a:t>
            </a:r>
            <a:endParaRPr lang="en-US" sz="2800" b="1" cap="all" dirty="0">
              <a:solidFill>
                <a:schemeClr val="tx1"/>
              </a:solidFill>
              <a:latin typeface="HelveticaNeueLT Std" pitchFamily="34" charset="0"/>
            </a:endParaRPr>
          </a:p>
          <a:p>
            <a:pPr algn="l">
              <a:spcBef>
                <a:spcPts val="600"/>
              </a:spcBef>
              <a:spcAft>
                <a:spcPts val="600"/>
              </a:spcAft>
              <a:defRPr/>
            </a:pPr>
            <a:endParaRPr lang="en-US" sz="2800" b="1" cap="all" dirty="0"/>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1" y="3048001"/>
            <a:ext cx="2857500" cy="2781300"/>
          </a:xfrm>
          <a:prstGeom prst="rect">
            <a:avLst/>
          </a:prstGeom>
          <a:effectLst>
            <a:softEdge rad="127000"/>
          </a:effec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8835" y="617537"/>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Examining a Mission</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7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2" y="685800"/>
            <a:ext cx="91439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1981200" y="304801"/>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rgbClr val="9E0040"/>
              </a:solidFill>
              <a:latin typeface="HelveticaNeueLT Std Med Cn" pitchFamily="34" charset="0"/>
            </a:endParaRPr>
          </a:p>
          <a:p>
            <a:pPr algn="l">
              <a:spcBef>
                <a:spcPts val="600"/>
              </a:spcBef>
              <a:spcAft>
                <a:spcPts val="600"/>
              </a:spcAft>
              <a:defRPr/>
            </a:pPr>
            <a:endParaRPr lang="en-US" sz="2800" b="1" cap="all" dirty="0">
              <a:solidFill>
                <a:srgbClr val="9E0040"/>
              </a:solidFill>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343400" y="2181141"/>
            <a:ext cx="3581400" cy="2486025"/>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What is </a:t>
            </a:r>
            <a:r>
              <a:rPr lang="en-US" sz="4000" b="1" dirty="0">
                <a:solidFill>
                  <a:schemeClr val="accent4">
                    <a:lumMod val="60000"/>
                    <a:lumOff val="40000"/>
                  </a:schemeClr>
                </a:solidFill>
              </a:rPr>
              <a:t>CORE</a:t>
            </a:r>
            <a:r>
              <a:rPr lang="en-US" sz="4000" b="1" dirty="0"/>
              <a:t> </a:t>
            </a:r>
            <a:r>
              <a:rPr lang="en-US" sz="2800" b="1" dirty="0"/>
              <a:t>to a mission?  </a:t>
            </a: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53807" y="896721"/>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Dissecting a Mission</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062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2" y="685800"/>
            <a:ext cx="91439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1981200" y="304801"/>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rgbClr val="9E0040"/>
              </a:solidFill>
              <a:latin typeface="HelveticaNeueLT Std Med Cn" pitchFamily="34" charset="0"/>
            </a:endParaRPr>
          </a:p>
          <a:p>
            <a:pPr algn="l">
              <a:spcBef>
                <a:spcPts val="600"/>
              </a:spcBef>
              <a:spcAft>
                <a:spcPts val="600"/>
              </a:spcAft>
              <a:defRPr/>
            </a:pPr>
            <a:endParaRPr lang="en-US" sz="2800" b="1" cap="all" dirty="0">
              <a:solidFill>
                <a:srgbClr val="9E0040"/>
              </a:solidFill>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343399" y="2181141"/>
            <a:ext cx="3601995" cy="248971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develop and support innovative public schools where all students develop the academic, workplace, and citizenship skills for postsecondary success.</a:t>
            </a:r>
            <a:br>
              <a:rPr lang="en-US" sz="1600" dirty="0"/>
            </a:br>
            <a:endParaRPr lang="en-US" sz="1600" b="1" dirty="0"/>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53807" y="896721"/>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Dissecting a Mission</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578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2" y="685800"/>
            <a:ext cx="914399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1981200" y="304801"/>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rgbClr val="9E0040"/>
              </a:solidFill>
              <a:latin typeface="HelveticaNeueLT Std Med Cn" pitchFamily="34" charset="0"/>
            </a:endParaRPr>
          </a:p>
          <a:p>
            <a:pPr algn="l">
              <a:spcBef>
                <a:spcPts val="600"/>
              </a:spcBef>
              <a:spcAft>
                <a:spcPts val="600"/>
              </a:spcAft>
              <a:defRPr/>
            </a:pPr>
            <a:endParaRPr lang="en-US" sz="2800" b="1" cap="all" dirty="0">
              <a:solidFill>
                <a:srgbClr val="9E0040"/>
              </a:solidFill>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343399" y="2181141"/>
            <a:ext cx="3601995" cy="2489713"/>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develop and support innovative public schools where all students develop the academic, workplace, and citizenship skills for postsecondary success.</a:t>
            </a:r>
            <a:br>
              <a:rPr lang="en-US" sz="1600" dirty="0"/>
            </a:br>
            <a:endParaRPr lang="en-US" sz="1600" b="1" dirty="0"/>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7600" y="2"/>
            <a:ext cx="914400" cy="57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53807" y="896721"/>
            <a:ext cx="6200775" cy="584775"/>
          </a:xfrm>
          <a:prstGeom prst="rect">
            <a:avLst/>
          </a:prstGeom>
          <a:noFill/>
        </p:spPr>
        <p:txBody>
          <a:bodyPr wrap="square" rtlCol="0">
            <a:spAutoFit/>
          </a:bodyPr>
          <a:lstStyle/>
          <a:p>
            <a:r>
              <a:rPr lang="en-US" sz="3200" b="1" dirty="0">
                <a:solidFill>
                  <a:srgbClr val="9E0040"/>
                </a:solidFill>
                <a:latin typeface="HelveticaNeueLT Std Lt" panose="020B0403020202020204" pitchFamily="34" charset="0"/>
              </a:rPr>
              <a:t>Dissecting a Mission</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071691" y="3183244"/>
            <a:ext cx="4692837" cy="338554"/>
          </a:xfrm>
          <a:prstGeom prst="rect">
            <a:avLst/>
          </a:prstGeom>
          <a:noFill/>
        </p:spPr>
        <p:txBody>
          <a:bodyPr wrap="square" rtlCol="0">
            <a:spAutoFit/>
          </a:bodyPr>
          <a:lstStyle/>
          <a:p>
            <a:r>
              <a:rPr lang="en-US" sz="1400" b="1" dirty="0">
                <a:latin typeface="HelveticaNeueLT Std Lt" panose="020B0403020202020204" pitchFamily="34" charset="0"/>
              </a:rPr>
              <a:t>S</a:t>
            </a:r>
            <a:r>
              <a:rPr lang="en-US" sz="1400" b="1" dirty="0" smtClean="0">
                <a:latin typeface="HelveticaNeueLT Std Lt" panose="020B0403020202020204" pitchFamily="34" charset="0"/>
              </a:rPr>
              <a:t>upport </a:t>
            </a:r>
            <a:r>
              <a:rPr lang="en-US" sz="1400" b="1" dirty="0">
                <a:latin typeface="HelveticaNeueLT Std Lt" panose="020B0403020202020204" pitchFamily="34" charset="0"/>
              </a:rPr>
              <a:t>innovative </a:t>
            </a:r>
            <a:r>
              <a:rPr lang="en-US" sz="1400" b="1" dirty="0" smtClean="0">
                <a:latin typeface="HelveticaNeueLT Std Lt" panose="020B0403020202020204" pitchFamily="34" charset="0"/>
              </a:rPr>
              <a:t>public schoo</a:t>
            </a:r>
            <a:r>
              <a:rPr lang="en-US" sz="1600" b="1" dirty="0" smtClean="0">
                <a:latin typeface="HelveticaNeueLT Std Lt" panose="020B0403020202020204" pitchFamily="34" charset="0"/>
              </a:rPr>
              <a:t>ls</a:t>
            </a:r>
            <a:endParaRPr lang="en-US" sz="1600" b="1" dirty="0">
              <a:latin typeface="HelveticaNeueLT Std Lt" panose="020B0403020202020204" pitchFamily="34" charset="0"/>
            </a:endParaRPr>
          </a:p>
        </p:txBody>
      </p:sp>
      <p:sp>
        <p:nvSpPr>
          <p:cNvPr id="14" name="TextBox 13"/>
          <p:cNvSpPr txBox="1"/>
          <p:nvPr/>
        </p:nvSpPr>
        <p:spPr>
          <a:xfrm rot="2113614">
            <a:off x="7345110" y="5218529"/>
            <a:ext cx="4692837" cy="523220"/>
          </a:xfrm>
          <a:prstGeom prst="rect">
            <a:avLst/>
          </a:prstGeom>
          <a:noFill/>
        </p:spPr>
        <p:txBody>
          <a:bodyPr wrap="square" rtlCol="0">
            <a:spAutoFit/>
          </a:bodyPr>
          <a:lstStyle/>
          <a:p>
            <a:r>
              <a:rPr lang="en-US" sz="1400" b="1" dirty="0" smtClean="0">
                <a:latin typeface="HelveticaNeueLT Std Lt" panose="020B0403020202020204" pitchFamily="34" charset="0"/>
              </a:rPr>
              <a:t>All students develop academic skills for</a:t>
            </a:r>
          </a:p>
          <a:p>
            <a:r>
              <a:rPr lang="en-US" sz="1400" b="1" dirty="0" smtClean="0">
                <a:latin typeface="HelveticaNeueLT Std Lt" panose="020B0403020202020204" pitchFamily="34" charset="0"/>
              </a:rPr>
              <a:t> postsecondary success</a:t>
            </a:r>
            <a:endParaRPr lang="en-US" sz="1600" b="1" dirty="0">
              <a:latin typeface="HelveticaNeueLT Std Lt" panose="020B0403020202020204" pitchFamily="34" charset="0"/>
            </a:endParaRPr>
          </a:p>
        </p:txBody>
      </p:sp>
      <p:sp>
        <p:nvSpPr>
          <p:cNvPr id="15" name="TextBox 14"/>
          <p:cNvSpPr txBox="1"/>
          <p:nvPr/>
        </p:nvSpPr>
        <p:spPr>
          <a:xfrm rot="19720645">
            <a:off x="1300075" y="4354745"/>
            <a:ext cx="4692837" cy="523220"/>
          </a:xfrm>
          <a:prstGeom prst="rect">
            <a:avLst/>
          </a:prstGeom>
          <a:noFill/>
        </p:spPr>
        <p:txBody>
          <a:bodyPr wrap="square" rtlCol="0">
            <a:spAutoFit/>
          </a:bodyPr>
          <a:lstStyle/>
          <a:p>
            <a:r>
              <a:rPr lang="en-US" sz="1400" b="1" dirty="0" smtClean="0">
                <a:latin typeface="HelveticaNeueLT Std Lt" panose="020B0403020202020204" pitchFamily="34" charset="0"/>
              </a:rPr>
              <a:t>All students develop workplace skills for</a:t>
            </a:r>
          </a:p>
          <a:p>
            <a:r>
              <a:rPr lang="en-US" sz="1400" b="1" dirty="0" smtClean="0">
                <a:latin typeface="HelveticaNeueLT Std Lt" panose="020B0403020202020204" pitchFamily="34" charset="0"/>
              </a:rPr>
              <a:t> postsecondary success</a:t>
            </a:r>
            <a:endParaRPr lang="en-US" sz="1600" b="1" dirty="0">
              <a:latin typeface="HelveticaNeueLT Std Lt" panose="020B0403020202020204" pitchFamily="34" charset="0"/>
            </a:endParaRPr>
          </a:p>
        </p:txBody>
      </p:sp>
      <p:sp>
        <p:nvSpPr>
          <p:cNvPr id="16" name="TextBox 15"/>
          <p:cNvSpPr txBox="1"/>
          <p:nvPr/>
        </p:nvSpPr>
        <p:spPr>
          <a:xfrm>
            <a:off x="901176" y="3063568"/>
            <a:ext cx="4692837" cy="523220"/>
          </a:xfrm>
          <a:prstGeom prst="rect">
            <a:avLst/>
          </a:prstGeom>
          <a:noFill/>
        </p:spPr>
        <p:txBody>
          <a:bodyPr wrap="square" rtlCol="0">
            <a:spAutoFit/>
          </a:bodyPr>
          <a:lstStyle/>
          <a:p>
            <a:r>
              <a:rPr lang="en-US" sz="1400" b="1" dirty="0" smtClean="0">
                <a:latin typeface="HelveticaNeueLT Std Lt" panose="020B0403020202020204" pitchFamily="34" charset="0"/>
              </a:rPr>
              <a:t>All students develop citizenship skills for</a:t>
            </a:r>
          </a:p>
          <a:p>
            <a:r>
              <a:rPr lang="en-US" sz="1400" b="1" dirty="0" smtClean="0">
                <a:latin typeface="HelveticaNeueLT Std Lt" panose="020B0403020202020204" pitchFamily="34" charset="0"/>
              </a:rPr>
              <a:t> postsecondary success</a:t>
            </a:r>
            <a:endParaRPr lang="en-US" sz="1600" b="1" dirty="0">
              <a:latin typeface="HelveticaNeueLT Std Lt" panose="020B0403020202020204" pitchFamily="34" charset="0"/>
            </a:endParaRPr>
          </a:p>
        </p:txBody>
      </p:sp>
      <p:sp>
        <p:nvSpPr>
          <p:cNvPr id="17" name="TextBox 16"/>
          <p:cNvSpPr txBox="1"/>
          <p:nvPr/>
        </p:nvSpPr>
        <p:spPr>
          <a:xfrm rot="19594530">
            <a:off x="6879587" y="857677"/>
            <a:ext cx="4692837" cy="338554"/>
          </a:xfrm>
          <a:prstGeom prst="rect">
            <a:avLst/>
          </a:prstGeom>
          <a:noFill/>
        </p:spPr>
        <p:txBody>
          <a:bodyPr wrap="square" rtlCol="0">
            <a:spAutoFit/>
          </a:bodyPr>
          <a:lstStyle/>
          <a:p>
            <a:r>
              <a:rPr lang="en-US" sz="1400" b="1" dirty="0">
                <a:latin typeface="HelveticaNeueLT Std Lt" panose="020B0403020202020204" pitchFamily="34" charset="0"/>
              </a:rPr>
              <a:t>Develop </a:t>
            </a:r>
            <a:r>
              <a:rPr lang="en-US" sz="1400" b="1" dirty="0" smtClean="0">
                <a:latin typeface="HelveticaNeueLT Std Lt" panose="020B0403020202020204" pitchFamily="34" charset="0"/>
              </a:rPr>
              <a:t>innovative public schoo</a:t>
            </a:r>
            <a:r>
              <a:rPr lang="en-US" sz="1600" b="1" dirty="0" smtClean="0">
                <a:latin typeface="HelveticaNeueLT Std Lt" panose="020B0403020202020204" pitchFamily="34" charset="0"/>
              </a:rPr>
              <a:t>ls</a:t>
            </a:r>
            <a:endParaRPr lang="en-US" sz="1600" b="1" dirty="0">
              <a:latin typeface="HelveticaNeueLT Std Lt" panose="020B0403020202020204" pitchFamily="34" charset="0"/>
            </a:endParaRPr>
          </a:p>
        </p:txBody>
      </p:sp>
    </p:spTree>
    <p:extLst>
      <p:ext uri="{BB962C8B-B14F-4D97-AF65-F5344CB8AC3E}">
        <p14:creationId xmlns:p14="http://schemas.microsoft.com/office/powerpoint/2010/main" val="9709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 Placeholder 2"/>
          <p:cNvSpPr txBox="1">
            <a:spLocks/>
          </p:cNvSpPr>
          <p:nvPr/>
        </p:nvSpPr>
        <p:spPr>
          <a:xfrm>
            <a:off x="1981200" y="895352"/>
            <a:ext cx="8458200" cy="5385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3600" dirty="0">
              <a:solidFill>
                <a:srgbClr val="9E0040"/>
              </a:solidFill>
              <a:latin typeface="HelveticaNeueLT Std Lt Ext" pitchFamily="34" charset="0"/>
            </a:endParaRPr>
          </a:p>
          <a:p>
            <a:pPr algn="l">
              <a:spcBef>
                <a:spcPts val="0"/>
              </a:spcBef>
              <a:defRPr/>
            </a:pPr>
            <a:endParaRPr lang="en-US" sz="2400" dirty="0">
              <a:solidFill>
                <a:schemeClr val="tx1"/>
              </a:solidFill>
              <a:latin typeface="HelveticaNeueLT Std Med Cn" pitchFamily="34" charset="0"/>
            </a:endParaRPr>
          </a:p>
        </p:txBody>
      </p:sp>
      <p:pic>
        <p:nvPicPr>
          <p:cNvPr id="2" name="Picture 3" descr="H:\zOLD\Sharisa Petrowsky File Backup 10-29-10 - DO NOT DELETE\Center Logo\Archive - The Center for Charter Schools Logo\Versions Archive\white trans letters transparent (GIF).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6096002"/>
            <a:ext cx="1752600" cy="714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220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160"/>
            <a:ext cx="12192000" cy="6721839"/>
          </a:xfrm>
          <a:prstGeom prst="rect">
            <a:avLst/>
          </a:prstGeom>
        </p:spPr>
      </p:pic>
      <p:sp>
        <p:nvSpPr>
          <p:cNvPr id="10" name="Rectangle 9"/>
          <p:cNvSpPr/>
          <p:nvPr/>
        </p:nvSpPr>
        <p:spPr>
          <a:xfrm>
            <a:off x="2057400" y="2234217"/>
            <a:ext cx="5638800" cy="830997"/>
          </a:xfrm>
          <a:prstGeom prst="rect">
            <a:avLst/>
          </a:prstGeom>
        </p:spPr>
        <p:txBody>
          <a:bodyPr wrap="square">
            <a:spAutoFit/>
          </a:bodyPr>
          <a:lstStyle/>
          <a:p>
            <a:pPr>
              <a:defRPr/>
            </a:pPr>
            <a:endParaRPr lang="en-US" sz="1600" dirty="0">
              <a:latin typeface="HelveticaNeueLT Std Lt Cn" pitchFamily="34" charset="0"/>
            </a:endParaRPr>
          </a:p>
          <a:p>
            <a:pPr>
              <a:defRPr/>
            </a:pPr>
            <a:endParaRPr lang="en-US" sz="1600" dirty="0">
              <a:latin typeface="HelveticaNeueLT Std Lt Cn" pitchFamily="34" charset="0"/>
            </a:endParaRPr>
          </a:p>
          <a:p>
            <a:pPr>
              <a:defRPr/>
            </a:pPr>
            <a:endParaRPr lang="en-US" sz="1600" dirty="0">
              <a:latin typeface="HelveticaNeueLT Std Lt Cn" pitchFamily="34" charset="0"/>
            </a:endParaRPr>
          </a:p>
        </p:txBody>
      </p:sp>
      <p:sp>
        <p:nvSpPr>
          <p:cNvPr id="2" name="Rectangle 1"/>
          <p:cNvSpPr/>
          <p:nvPr/>
        </p:nvSpPr>
        <p:spPr>
          <a:xfrm>
            <a:off x="3962401" y="469747"/>
            <a:ext cx="560698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HelveticaNeueLT Std" pitchFamily="34" charset="0"/>
            </a:endParaRPr>
          </a:p>
        </p:txBody>
      </p:sp>
      <p:sp>
        <p:nvSpPr>
          <p:cNvPr id="11" name="TextBox 10"/>
          <p:cNvSpPr txBox="1"/>
          <p:nvPr/>
        </p:nvSpPr>
        <p:spPr>
          <a:xfrm>
            <a:off x="4911937" y="1713669"/>
            <a:ext cx="6200775" cy="2062103"/>
          </a:xfrm>
          <a:prstGeom prst="rect">
            <a:avLst/>
          </a:prstGeom>
          <a:noFill/>
        </p:spPr>
        <p:txBody>
          <a:bodyPr wrap="square" rtlCol="0">
            <a:spAutoFit/>
          </a:bodyPr>
          <a:lstStyle/>
          <a:p>
            <a:pPr algn="ctr"/>
            <a:r>
              <a:rPr lang="en-US" sz="5400" b="1" dirty="0" smtClean="0">
                <a:solidFill>
                  <a:schemeClr val="tx1">
                    <a:lumMod val="75000"/>
                    <a:lumOff val="25000"/>
                  </a:schemeClr>
                </a:solidFill>
                <a:latin typeface="Pristina" panose="03060402040406080204" pitchFamily="66" charset="0"/>
              </a:rPr>
              <a:t>Be Prepared</a:t>
            </a:r>
          </a:p>
          <a:p>
            <a:pPr algn="ctr"/>
            <a:endParaRPr lang="en-US" sz="2000" b="1" dirty="0" smtClean="0">
              <a:solidFill>
                <a:schemeClr val="tx1">
                  <a:lumMod val="75000"/>
                  <a:lumOff val="25000"/>
                </a:schemeClr>
              </a:solidFill>
              <a:latin typeface="Pristina" panose="03060402040406080204" pitchFamily="66" charset="0"/>
            </a:endParaRPr>
          </a:p>
          <a:p>
            <a:pPr algn="ctr"/>
            <a:r>
              <a:rPr lang="en-US" sz="5400" b="1" dirty="0" smtClean="0">
                <a:solidFill>
                  <a:schemeClr val="tx1">
                    <a:lumMod val="75000"/>
                    <a:lumOff val="25000"/>
                  </a:schemeClr>
                </a:solidFill>
                <a:latin typeface="Pristina" panose="03060402040406080204" pitchFamily="66" charset="0"/>
              </a:rPr>
              <a:t>Don’t Jump to Confusion</a:t>
            </a:r>
            <a:endParaRPr lang="en-US" sz="5400" b="1" dirty="0">
              <a:solidFill>
                <a:schemeClr val="tx1">
                  <a:lumMod val="75000"/>
                  <a:lumOff val="25000"/>
                </a:schemeClr>
              </a:solidFill>
              <a:latin typeface="Pristina" panose="03060402040406080204" pitchFamily="66" charset="0"/>
            </a:endParaRPr>
          </a:p>
        </p:txBody>
      </p:sp>
    </p:spTree>
    <p:extLst>
      <p:ext uri="{BB962C8B-B14F-4D97-AF65-F5344CB8AC3E}">
        <p14:creationId xmlns:p14="http://schemas.microsoft.com/office/powerpoint/2010/main" val="253620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0" name="Rectangle 9"/>
          <p:cNvSpPr/>
          <p:nvPr/>
        </p:nvSpPr>
        <p:spPr>
          <a:xfrm>
            <a:off x="2057400" y="2234217"/>
            <a:ext cx="5638800" cy="830997"/>
          </a:xfrm>
          <a:prstGeom prst="rect">
            <a:avLst/>
          </a:prstGeom>
        </p:spPr>
        <p:txBody>
          <a:bodyPr wrap="square">
            <a:spAutoFit/>
          </a:bodyPr>
          <a:lstStyle/>
          <a:p>
            <a:pPr>
              <a:defRPr/>
            </a:pPr>
            <a:endParaRPr lang="en-US" sz="1600" dirty="0">
              <a:latin typeface="HelveticaNeueLT Std Lt Cn" pitchFamily="34" charset="0"/>
            </a:endParaRPr>
          </a:p>
          <a:p>
            <a:pPr>
              <a:defRPr/>
            </a:pPr>
            <a:endParaRPr lang="en-US" sz="1600" dirty="0">
              <a:latin typeface="HelveticaNeueLT Std Lt Cn" pitchFamily="34" charset="0"/>
            </a:endParaRPr>
          </a:p>
          <a:p>
            <a:pPr>
              <a:defRPr/>
            </a:pPr>
            <a:endParaRPr lang="en-US" sz="1600" dirty="0">
              <a:latin typeface="HelveticaNeueLT Std Lt Cn" pitchFamily="34" charset="0"/>
            </a:endParaRPr>
          </a:p>
        </p:txBody>
      </p:sp>
      <p:sp>
        <p:nvSpPr>
          <p:cNvPr id="2" name="Rectangle 1"/>
          <p:cNvSpPr/>
          <p:nvPr/>
        </p:nvSpPr>
        <p:spPr>
          <a:xfrm>
            <a:off x="3962401" y="469747"/>
            <a:ext cx="560698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HelveticaNeueLT Std" pitchFamily="34" charset="0"/>
            </a:endParaRPr>
          </a:p>
        </p:txBody>
      </p:sp>
      <p:sp>
        <p:nvSpPr>
          <p:cNvPr id="9" name="TextBox 8"/>
          <p:cNvSpPr txBox="1"/>
          <p:nvPr/>
        </p:nvSpPr>
        <p:spPr>
          <a:xfrm>
            <a:off x="328835" y="617537"/>
            <a:ext cx="6200775" cy="584775"/>
          </a:xfrm>
          <a:prstGeom prst="rect">
            <a:avLst/>
          </a:prstGeom>
          <a:noFill/>
        </p:spPr>
        <p:txBody>
          <a:bodyPr wrap="square" rtlCol="0">
            <a:spAutoFit/>
          </a:bodyPr>
          <a:lstStyle/>
          <a:p>
            <a:r>
              <a:rPr lang="en-US" sz="3200" b="1" dirty="0" smtClean="0">
                <a:solidFill>
                  <a:srgbClr val="FFC000"/>
                </a:solidFill>
                <a:latin typeface="HelveticaNeueLT Std Lt" panose="020B0403020202020204" pitchFamily="34" charset="0"/>
              </a:rPr>
              <a:t>Next Steps</a:t>
            </a:r>
            <a:endParaRPr lang="en-US" sz="3200" b="1" dirty="0">
              <a:solidFill>
                <a:srgbClr val="FFC000"/>
              </a:solidFill>
              <a:latin typeface="HelveticaNeueLT Std Lt" panose="020B0403020202020204" pitchFamily="34" charset="0"/>
            </a:endParaRPr>
          </a:p>
        </p:txBody>
      </p:sp>
    </p:spTree>
    <p:extLst>
      <p:ext uri="{BB962C8B-B14F-4D97-AF65-F5344CB8AC3E}">
        <p14:creationId xmlns:p14="http://schemas.microsoft.com/office/powerpoint/2010/main" val="3387876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
            <a:ext cx="12192000" cy="6057031"/>
          </a:xfrm>
          <a:prstGeom prst="rect">
            <a:avLst/>
          </a:prstGeom>
        </p:spPr>
      </p:pic>
      <p:sp>
        <p:nvSpPr>
          <p:cNvPr id="12" name="TextBox 11"/>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Working Collaboratively </a:t>
            </a:r>
            <a:endParaRPr lang="en-US" sz="3200" b="1" dirty="0">
              <a:solidFill>
                <a:srgbClr val="9E0040"/>
              </a:solidFill>
              <a:latin typeface="HelveticaNeueLT Std Lt" panose="020B0403020202020204" pitchFamily="34" charset="0"/>
            </a:endParaRPr>
          </a:p>
        </p:txBody>
      </p:sp>
    </p:spTree>
    <p:extLst>
      <p:ext uri="{BB962C8B-B14F-4D97-AF65-F5344CB8AC3E}">
        <p14:creationId xmlns:p14="http://schemas.microsoft.com/office/powerpoint/2010/main" val="77802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88"/>
            <a:ext cx="12192000" cy="6035040"/>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8835" y="617537"/>
            <a:ext cx="7771292" cy="523220"/>
          </a:xfrm>
          <a:prstGeom prst="rect">
            <a:avLst/>
          </a:prstGeom>
          <a:noFill/>
        </p:spPr>
        <p:txBody>
          <a:bodyPr wrap="square" rtlCol="0">
            <a:spAutoFit/>
          </a:bodyPr>
          <a:lstStyle/>
          <a:p>
            <a:r>
              <a:rPr lang="en-US" sz="2800" b="1" dirty="0" smtClean="0">
                <a:solidFill>
                  <a:srgbClr val="FFC000"/>
                </a:solidFill>
                <a:latin typeface="HelveticaNeueLT Std Lt" panose="020B0403020202020204" pitchFamily="34" charset="0"/>
              </a:rPr>
              <a:t>Three Types of Trust</a:t>
            </a:r>
            <a:endParaRPr lang="en-US" sz="3200" b="1" dirty="0">
              <a:solidFill>
                <a:srgbClr val="FFC000"/>
              </a:solidFill>
              <a:latin typeface="HelveticaNeueLT Std Lt" panose="020B0403020202020204" pitchFamily="34" charset="0"/>
            </a:endParaRPr>
          </a:p>
        </p:txBody>
      </p:sp>
      <p:sp>
        <p:nvSpPr>
          <p:cNvPr id="7" name="Text Placeholder 2"/>
          <p:cNvSpPr txBox="1">
            <a:spLocks/>
          </p:cNvSpPr>
          <p:nvPr/>
        </p:nvSpPr>
        <p:spPr>
          <a:xfrm>
            <a:off x="3429223" y="1869997"/>
            <a:ext cx="8686800" cy="36720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spcBef>
                <a:spcPts val="0"/>
              </a:spcBef>
              <a:buAutoNum type="arabicPeriod"/>
              <a:defRPr/>
            </a:pPr>
            <a:r>
              <a:rPr lang="en-US" sz="2400" dirty="0" smtClean="0">
                <a:solidFill>
                  <a:schemeClr val="tx1"/>
                </a:solidFill>
                <a:latin typeface="HelveticaNeueLT Std Lt Ext" pitchFamily="34" charset="0"/>
              </a:rPr>
              <a:t>Organic</a:t>
            </a:r>
          </a:p>
          <a:p>
            <a:pPr marL="457200" indent="-457200" algn="l">
              <a:spcBef>
                <a:spcPts val="0"/>
              </a:spcBef>
              <a:buAutoNum type="arabicPeriod"/>
              <a:defRPr/>
            </a:pPr>
            <a:endParaRPr lang="en-US" sz="2400" dirty="0">
              <a:solidFill>
                <a:schemeClr val="tx1"/>
              </a:solidFill>
              <a:latin typeface="HelveticaNeueLT Std Lt Ext" pitchFamily="34" charset="0"/>
            </a:endParaRPr>
          </a:p>
          <a:p>
            <a:pPr marL="457200" indent="-457200" algn="l">
              <a:spcBef>
                <a:spcPts val="0"/>
              </a:spcBef>
              <a:buAutoNum type="arabicPeriod"/>
              <a:defRPr/>
            </a:pPr>
            <a:r>
              <a:rPr lang="en-US" sz="2400" dirty="0" smtClean="0">
                <a:solidFill>
                  <a:schemeClr val="tx1"/>
                </a:solidFill>
                <a:latin typeface="HelveticaNeueLT Std Lt Ext" pitchFamily="34" charset="0"/>
              </a:rPr>
              <a:t>Contractual</a:t>
            </a:r>
          </a:p>
          <a:p>
            <a:pPr marL="457200" indent="-457200" algn="l">
              <a:spcBef>
                <a:spcPts val="0"/>
              </a:spcBef>
              <a:buAutoNum type="arabicPeriod"/>
              <a:defRPr/>
            </a:pPr>
            <a:endParaRPr lang="en-US" sz="2400" dirty="0">
              <a:solidFill>
                <a:schemeClr val="tx1"/>
              </a:solidFill>
              <a:latin typeface="HelveticaNeueLT Std Lt Ext" pitchFamily="34" charset="0"/>
            </a:endParaRPr>
          </a:p>
          <a:p>
            <a:pPr marL="457200" indent="-457200" algn="l">
              <a:spcBef>
                <a:spcPts val="0"/>
              </a:spcBef>
              <a:buAutoNum type="arabicPeriod"/>
              <a:defRPr/>
            </a:pPr>
            <a:r>
              <a:rPr lang="en-US" sz="2400" dirty="0" smtClean="0">
                <a:solidFill>
                  <a:schemeClr val="tx1"/>
                </a:solidFill>
                <a:latin typeface="HelveticaNeueLT Std Lt Ext" pitchFamily="34" charset="0"/>
              </a:rPr>
              <a:t>Relational </a:t>
            </a:r>
          </a:p>
          <a:p>
            <a:pPr algn="l">
              <a:lnSpc>
                <a:spcPts val="120"/>
              </a:lnSpc>
              <a:spcBef>
                <a:spcPts val="0"/>
              </a:spcBef>
              <a:defRPr/>
            </a:pPr>
            <a:endParaRPr lang="en-US" sz="1800" dirty="0" smtClean="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a:solidFill>
                <a:prstClr val="black"/>
              </a:solidFill>
              <a:latin typeface="HelveticaNeueLT Std Lt Cn" pitchFamily="34" charset="0"/>
            </a:endParaRPr>
          </a:p>
          <a:p>
            <a:pPr algn="l">
              <a:lnSpc>
                <a:spcPts val="120"/>
              </a:lnSpc>
              <a:spcBef>
                <a:spcPts val="0"/>
              </a:spcBef>
              <a:defRPr/>
            </a:pPr>
            <a:endParaRPr lang="en-US" sz="1800" dirty="0" smtClean="0">
              <a:solidFill>
                <a:prstClr val="black"/>
              </a:solidFill>
              <a:latin typeface="HelveticaNeueLT Std Lt Cn" pitchFamily="34" charset="0"/>
            </a:endParaRPr>
          </a:p>
        </p:txBody>
      </p:sp>
      <p:sp>
        <p:nvSpPr>
          <p:cNvPr id="10" name="Oval 9"/>
          <p:cNvSpPr/>
          <p:nvPr/>
        </p:nvSpPr>
        <p:spPr>
          <a:xfrm>
            <a:off x="3328439" y="3118676"/>
            <a:ext cx="2362201"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The “Normal” of Working Collaboratively</a:t>
            </a:r>
            <a:endParaRPr lang="en-US" sz="3200" b="1" dirty="0">
              <a:solidFill>
                <a:srgbClr val="9E0040"/>
              </a:solidFill>
              <a:latin typeface="HelveticaNeueLT Std Lt" panose="020B0403020202020204" pitchFamily="34" charset="0"/>
            </a:endParaRPr>
          </a:p>
        </p:txBody>
      </p:sp>
      <p:sp>
        <p:nvSpPr>
          <p:cNvPr id="6" name="Rectangle 5"/>
          <p:cNvSpPr/>
          <p:nvPr/>
        </p:nvSpPr>
        <p:spPr>
          <a:xfrm>
            <a:off x="1738859" y="1186794"/>
            <a:ext cx="9488774" cy="434457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623280" y="1568533"/>
              <a:ext cx="7629992" cy="3797946"/>
            </p14:xfrm>
          </p:contentPart>
        </mc:Choice>
        <mc:Fallback xmlns="">
          <p:pic>
            <p:nvPicPr>
              <p:cNvPr id="2" name="Ink 1"/>
              <p:cNvPicPr/>
              <p:nvPr/>
            </p:nvPicPr>
            <p:blipFill>
              <a:blip r:embed="rId7"/>
              <a:stretch>
                <a:fillRect/>
              </a:stretch>
            </p:blipFill>
            <p:spPr>
              <a:xfrm>
                <a:off x="2585121" y="1530370"/>
                <a:ext cx="7706310" cy="3874272"/>
              </a:xfrm>
              <a:prstGeom prst="rect">
                <a:avLst/>
              </a:prstGeom>
            </p:spPr>
          </p:pic>
        </mc:Fallback>
      </mc:AlternateContent>
      <p:sp>
        <p:nvSpPr>
          <p:cNvPr id="3" name="TextBox 2"/>
          <p:cNvSpPr txBox="1"/>
          <p:nvPr/>
        </p:nvSpPr>
        <p:spPr>
          <a:xfrm>
            <a:off x="1924947" y="5131260"/>
            <a:ext cx="698333" cy="400110"/>
          </a:xfrm>
          <a:prstGeom prst="rect">
            <a:avLst/>
          </a:prstGeom>
          <a:noFill/>
        </p:spPr>
        <p:txBody>
          <a:bodyPr wrap="none" rtlCol="0">
            <a:spAutoFit/>
          </a:bodyPr>
          <a:lstStyle/>
          <a:p>
            <a:r>
              <a:rPr lang="en-US" sz="2000" b="1" dirty="0" smtClean="0"/>
              <a:t>Start</a:t>
            </a:r>
            <a:endParaRPr lang="en-US" sz="2000" b="1" dirty="0"/>
          </a:p>
        </p:txBody>
      </p:sp>
      <p:sp>
        <p:nvSpPr>
          <p:cNvPr id="10" name="TextBox 9"/>
          <p:cNvSpPr txBox="1"/>
          <p:nvPr/>
        </p:nvSpPr>
        <p:spPr>
          <a:xfrm>
            <a:off x="10253272" y="1342553"/>
            <a:ext cx="585417" cy="400110"/>
          </a:xfrm>
          <a:prstGeom prst="rect">
            <a:avLst/>
          </a:prstGeom>
          <a:noFill/>
        </p:spPr>
        <p:txBody>
          <a:bodyPr wrap="none" rtlCol="0">
            <a:spAutoFit/>
          </a:bodyPr>
          <a:lstStyle/>
          <a:p>
            <a:r>
              <a:rPr lang="en-US" sz="2000" b="1" dirty="0" smtClean="0"/>
              <a:t>End</a:t>
            </a:r>
            <a:endParaRPr lang="en-US" sz="2000" b="1" dirty="0"/>
          </a:p>
        </p:txBody>
      </p:sp>
    </p:spTree>
    <p:extLst>
      <p:ext uri="{BB962C8B-B14F-4D97-AF65-F5344CB8AC3E}">
        <p14:creationId xmlns:p14="http://schemas.microsoft.com/office/powerpoint/2010/main" val="1359609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38859" y="1186794"/>
            <a:ext cx="9488774" cy="434457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1924947" y="5131260"/>
            <a:ext cx="698333" cy="400110"/>
          </a:xfrm>
          <a:prstGeom prst="rect">
            <a:avLst/>
          </a:prstGeom>
          <a:noFill/>
        </p:spPr>
        <p:txBody>
          <a:bodyPr wrap="none" rtlCol="0">
            <a:spAutoFit/>
          </a:bodyPr>
          <a:lstStyle/>
          <a:p>
            <a:r>
              <a:rPr lang="en-US" sz="2000" b="1" dirty="0" smtClean="0"/>
              <a:t>Start</a:t>
            </a:r>
            <a:endParaRPr lang="en-US" sz="2000" b="1" dirty="0"/>
          </a:p>
        </p:txBody>
      </p:sp>
      <p:sp>
        <p:nvSpPr>
          <p:cNvPr id="10" name="TextBox 9"/>
          <p:cNvSpPr txBox="1"/>
          <p:nvPr/>
        </p:nvSpPr>
        <p:spPr>
          <a:xfrm>
            <a:off x="10253272" y="1342553"/>
            <a:ext cx="585417" cy="400110"/>
          </a:xfrm>
          <a:prstGeom prst="rect">
            <a:avLst/>
          </a:prstGeom>
          <a:noFill/>
        </p:spPr>
        <p:txBody>
          <a:bodyPr wrap="none" rtlCol="0">
            <a:spAutoFit/>
          </a:bodyPr>
          <a:lstStyle/>
          <a:p>
            <a:r>
              <a:rPr lang="en-US" sz="2000" b="1" dirty="0" smtClean="0"/>
              <a:t>End</a:t>
            </a:r>
            <a:endParaRPr lang="en-US" sz="2000" b="1" dirty="0"/>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938728" y="1568534"/>
              <a:ext cx="8314544" cy="3719346"/>
            </p14:xfrm>
          </p:contentPart>
        </mc:Choice>
        <mc:Fallback xmlns="">
          <p:pic>
            <p:nvPicPr>
              <p:cNvPr id="4" name="Ink 3"/>
              <p:cNvPicPr/>
              <p:nvPr/>
            </p:nvPicPr>
            <p:blipFill>
              <a:blip r:embed="rId7"/>
              <a:stretch>
                <a:fillRect/>
              </a:stretch>
            </p:blipFill>
            <p:spPr>
              <a:xfrm>
                <a:off x="1910288" y="1540095"/>
                <a:ext cx="8371424" cy="3776223"/>
              </a:xfrm>
              <a:prstGeom prst="rect">
                <a:avLst/>
              </a:prstGeom>
            </p:spPr>
          </p:pic>
        </mc:Fallback>
      </mc:AlternateContent>
      <p:sp>
        <p:nvSpPr>
          <p:cNvPr id="13" name="TextBox 12"/>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The “Normal” of Working Collaboratively</a:t>
            </a:r>
            <a:endParaRPr lang="en-US" sz="3200" b="1" dirty="0">
              <a:solidFill>
                <a:srgbClr val="9E0040"/>
              </a:solidFill>
              <a:latin typeface="HelveticaNeueLT Std Lt" panose="020B0403020202020204" pitchFamily="34" charset="0"/>
            </a:endParaRPr>
          </a:p>
        </p:txBody>
      </p:sp>
    </p:spTree>
    <p:extLst>
      <p:ext uri="{BB962C8B-B14F-4D97-AF65-F5344CB8AC3E}">
        <p14:creationId xmlns:p14="http://schemas.microsoft.com/office/powerpoint/2010/main" val="389116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38859" y="1186794"/>
            <a:ext cx="9488774" cy="434457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1924947" y="5131260"/>
            <a:ext cx="698333" cy="400110"/>
          </a:xfrm>
          <a:prstGeom prst="rect">
            <a:avLst/>
          </a:prstGeom>
          <a:noFill/>
        </p:spPr>
        <p:txBody>
          <a:bodyPr wrap="none" rtlCol="0">
            <a:spAutoFit/>
          </a:bodyPr>
          <a:lstStyle/>
          <a:p>
            <a:r>
              <a:rPr lang="en-US" sz="2000" b="1" dirty="0" smtClean="0"/>
              <a:t>Start</a:t>
            </a:r>
            <a:endParaRPr lang="en-US" sz="2000" b="1" dirty="0"/>
          </a:p>
        </p:txBody>
      </p:sp>
      <p:sp>
        <p:nvSpPr>
          <p:cNvPr id="10" name="TextBox 9"/>
          <p:cNvSpPr txBox="1"/>
          <p:nvPr/>
        </p:nvSpPr>
        <p:spPr>
          <a:xfrm>
            <a:off x="10253272" y="1342553"/>
            <a:ext cx="585417" cy="400110"/>
          </a:xfrm>
          <a:prstGeom prst="rect">
            <a:avLst/>
          </a:prstGeom>
          <a:noFill/>
        </p:spPr>
        <p:txBody>
          <a:bodyPr wrap="none" rtlCol="0">
            <a:spAutoFit/>
          </a:bodyPr>
          <a:lstStyle/>
          <a:p>
            <a:r>
              <a:rPr lang="en-US" sz="2000" b="1" dirty="0" smtClean="0"/>
              <a:t>End</a:t>
            </a:r>
            <a:endParaRPr lang="en-US" sz="2000" b="1" dirty="0"/>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938728" y="1568534"/>
              <a:ext cx="8314544" cy="3719346"/>
            </p14:xfrm>
          </p:contentPart>
        </mc:Choice>
        <mc:Fallback xmlns="">
          <p:pic>
            <p:nvPicPr>
              <p:cNvPr id="4" name="Ink 3"/>
              <p:cNvPicPr/>
              <p:nvPr/>
            </p:nvPicPr>
            <p:blipFill>
              <a:blip r:embed="rId7"/>
              <a:stretch>
                <a:fillRect/>
              </a:stretch>
            </p:blipFill>
            <p:spPr>
              <a:xfrm>
                <a:off x="1910288" y="1540095"/>
                <a:ext cx="8371424" cy="3776223"/>
              </a:xfrm>
              <a:prstGeom prst="rect">
                <a:avLst/>
              </a:prstGeom>
            </p:spPr>
          </p:pic>
        </mc:Fallback>
      </mc:AlternateContent>
      <p:sp>
        <p:nvSpPr>
          <p:cNvPr id="5" name="Oval 4"/>
          <p:cNvSpPr/>
          <p:nvPr/>
        </p:nvSpPr>
        <p:spPr>
          <a:xfrm>
            <a:off x="6280879" y="3248325"/>
            <a:ext cx="284813" cy="3043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The “Normal” of Working Collaboratively</a:t>
            </a:r>
            <a:endParaRPr lang="en-US" sz="3200" b="1" dirty="0">
              <a:solidFill>
                <a:srgbClr val="9E0040"/>
              </a:solidFill>
              <a:latin typeface="HelveticaNeueLT Std Lt" panose="020B0403020202020204" pitchFamily="34" charset="0"/>
            </a:endParaRPr>
          </a:p>
        </p:txBody>
      </p:sp>
    </p:spTree>
    <p:extLst>
      <p:ext uri="{BB962C8B-B14F-4D97-AF65-F5344CB8AC3E}">
        <p14:creationId xmlns:p14="http://schemas.microsoft.com/office/powerpoint/2010/main" val="174823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0996"/>
            <a:ext cx="12192000" cy="84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arri1e\Desktop\Engler Center Logo\EnglerCenter_revers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18" y="6057033"/>
            <a:ext cx="2984805" cy="708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5959146"/>
            <a:ext cx="304800" cy="1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38859" y="1186794"/>
            <a:ext cx="9488774" cy="434457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1924947" y="5131260"/>
            <a:ext cx="698333" cy="400110"/>
          </a:xfrm>
          <a:prstGeom prst="rect">
            <a:avLst/>
          </a:prstGeom>
          <a:noFill/>
        </p:spPr>
        <p:txBody>
          <a:bodyPr wrap="none" rtlCol="0">
            <a:spAutoFit/>
          </a:bodyPr>
          <a:lstStyle/>
          <a:p>
            <a:r>
              <a:rPr lang="en-US" sz="2000" b="1" dirty="0" smtClean="0"/>
              <a:t>Start</a:t>
            </a:r>
            <a:endParaRPr lang="en-US" sz="2000" b="1" dirty="0"/>
          </a:p>
        </p:txBody>
      </p:sp>
      <p:sp>
        <p:nvSpPr>
          <p:cNvPr id="10" name="TextBox 9"/>
          <p:cNvSpPr txBox="1"/>
          <p:nvPr/>
        </p:nvSpPr>
        <p:spPr>
          <a:xfrm>
            <a:off x="10253272" y="1342553"/>
            <a:ext cx="585417" cy="400110"/>
          </a:xfrm>
          <a:prstGeom prst="rect">
            <a:avLst/>
          </a:prstGeom>
          <a:noFill/>
        </p:spPr>
        <p:txBody>
          <a:bodyPr wrap="none" rtlCol="0">
            <a:spAutoFit/>
          </a:bodyPr>
          <a:lstStyle/>
          <a:p>
            <a:r>
              <a:rPr lang="en-US" sz="2000" b="1" dirty="0" smtClean="0"/>
              <a:t>End</a:t>
            </a:r>
            <a:endParaRPr lang="en-US" sz="2000" b="1" dirty="0"/>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938728" y="1568534"/>
              <a:ext cx="8314544" cy="3719346"/>
            </p14:xfrm>
          </p:contentPart>
        </mc:Choice>
        <mc:Fallback xmlns="">
          <p:pic>
            <p:nvPicPr>
              <p:cNvPr id="4" name="Ink 3"/>
              <p:cNvPicPr/>
              <p:nvPr/>
            </p:nvPicPr>
            <p:blipFill>
              <a:blip r:embed="rId7"/>
              <a:stretch>
                <a:fillRect/>
              </a:stretch>
            </p:blipFill>
            <p:spPr>
              <a:xfrm>
                <a:off x="1910288" y="1540095"/>
                <a:ext cx="8371424" cy="3776223"/>
              </a:xfrm>
              <a:prstGeom prst="rect">
                <a:avLst/>
              </a:prstGeom>
            </p:spPr>
          </p:pic>
        </mc:Fallback>
      </mc:AlternateContent>
      <p:sp>
        <p:nvSpPr>
          <p:cNvPr id="5" name="Oval 4"/>
          <p:cNvSpPr/>
          <p:nvPr/>
        </p:nvSpPr>
        <p:spPr>
          <a:xfrm>
            <a:off x="6280879" y="3248325"/>
            <a:ext cx="284813" cy="3043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554440" y="1267539"/>
            <a:ext cx="3577868" cy="28547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305475" y="1397236"/>
            <a:ext cx="1807009" cy="33078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9851921">
            <a:off x="7134109" y="1611673"/>
            <a:ext cx="914400" cy="221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6096000" y="1351199"/>
            <a:ext cx="2016484" cy="3353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8835" y="617537"/>
            <a:ext cx="7771292" cy="523220"/>
          </a:xfrm>
          <a:prstGeom prst="rect">
            <a:avLst/>
          </a:prstGeom>
          <a:noFill/>
        </p:spPr>
        <p:txBody>
          <a:bodyPr wrap="square" rtlCol="0">
            <a:spAutoFit/>
          </a:bodyPr>
          <a:lstStyle/>
          <a:p>
            <a:r>
              <a:rPr lang="en-US" sz="2800" b="1" dirty="0" smtClean="0">
                <a:solidFill>
                  <a:srgbClr val="9E0040"/>
                </a:solidFill>
                <a:latin typeface="HelveticaNeueLT Std Lt" panose="020B0403020202020204" pitchFamily="34" charset="0"/>
              </a:rPr>
              <a:t>The “Normal” of Working Collaboratively</a:t>
            </a:r>
            <a:endParaRPr lang="en-US" sz="3200" b="1" dirty="0">
              <a:solidFill>
                <a:srgbClr val="9E0040"/>
              </a:solidFill>
              <a:latin typeface="HelveticaNeueLT Std Lt" panose="020B0403020202020204" pitchFamily="34" charset="0"/>
            </a:endParaRPr>
          </a:p>
        </p:txBody>
      </p:sp>
    </p:spTree>
    <p:extLst>
      <p:ext uri="{BB962C8B-B14F-4D97-AF65-F5344CB8AC3E}">
        <p14:creationId xmlns:p14="http://schemas.microsoft.com/office/powerpoint/2010/main" val="2879743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4058</TotalTime>
  <Words>2446</Words>
  <Application>Microsoft Office PowerPoint</Application>
  <PresentationFormat>Widescreen</PresentationFormat>
  <Paragraphs>494</Paragraphs>
  <Slides>38</Slides>
  <Notes>38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38</vt:i4>
      </vt:variant>
    </vt:vector>
  </HeadingPairs>
  <TitlesOfParts>
    <vt:vector size="56" baseType="lpstr">
      <vt:lpstr>Arial</vt:lpstr>
      <vt:lpstr>Calibri</vt:lpstr>
      <vt:lpstr>Calibri Light</vt:lpstr>
      <vt:lpstr>HelveticaNeueLT Std</vt:lpstr>
      <vt:lpstr>HelveticaNeueLT Std Cn</vt:lpstr>
      <vt:lpstr>HelveticaNeueLT Std Lt</vt:lpstr>
      <vt:lpstr>HelveticaNeueLT Std Lt Cn</vt:lpstr>
      <vt:lpstr>HelveticaNeueLT Std Lt Ext</vt:lpstr>
      <vt:lpstr>HelveticaNeueLT Std Med Cn</vt:lpstr>
      <vt:lpstr>HelveticaNeueLT Std UltLt Cn</vt:lpstr>
      <vt:lpstr>Pristina</vt:lpstr>
      <vt:lpstr>Segoe Print</vt:lpstr>
      <vt:lpstr>Sitka Display</vt:lpstr>
      <vt:lpstr>Vijaya</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Stabler, Laura Lynn</dc:creator>
  <cp:lastModifiedBy>Stabler, Laura </cp:lastModifiedBy>
  <cp:revision>122</cp:revision>
  <dcterms:created xsi:type="dcterms:W3CDTF">2014-09-24T22:59:43Z</dcterms:created>
  <dcterms:modified xsi:type="dcterms:W3CDTF">2015-12-16T18:14:11Z</dcterms:modified>
</cp:coreProperties>
</file>