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2"/>
  </p:sldMasterIdLst>
  <p:notesMasterIdLst>
    <p:notesMasterId r:id="rId26"/>
  </p:notesMasterIdLst>
  <p:handoutMasterIdLst>
    <p:handoutMasterId r:id="rId27"/>
  </p:handoutMasterIdLst>
  <p:sldIdLst>
    <p:sldId id="380" r:id="rId3"/>
    <p:sldId id="444" r:id="rId4"/>
    <p:sldId id="446" r:id="rId5"/>
    <p:sldId id="447" r:id="rId6"/>
    <p:sldId id="448" r:id="rId7"/>
    <p:sldId id="430" r:id="rId8"/>
    <p:sldId id="450" r:id="rId9"/>
    <p:sldId id="451" r:id="rId10"/>
    <p:sldId id="452" r:id="rId11"/>
    <p:sldId id="454" r:id="rId12"/>
    <p:sldId id="455" r:id="rId13"/>
    <p:sldId id="456" r:id="rId14"/>
    <p:sldId id="457" r:id="rId15"/>
    <p:sldId id="458" r:id="rId16"/>
    <p:sldId id="459" r:id="rId17"/>
    <p:sldId id="460" r:id="rId18"/>
    <p:sldId id="461" r:id="rId19"/>
    <p:sldId id="463" r:id="rId20"/>
    <p:sldId id="462" r:id="rId21"/>
    <p:sldId id="464" r:id="rId22"/>
    <p:sldId id="465" r:id="rId23"/>
    <p:sldId id="431" r:id="rId24"/>
    <p:sldId id="443" r:id="rId25"/>
  </p:sldIdLst>
  <p:sldSz cx="9144000" cy="6858000" type="screen4x3"/>
  <p:notesSz cx="7053263" cy="9309100"/>
  <p:embeddedFontLst>
    <p:embeddedFont>
      <p:font typeface="Calibri" panose="020F0502020204030204" pitchFamily="34" charset="0"/>
      <p:regular r:id="rId28"/>
      <p:bold r:id="rId29"/>
      <p:italic r:id="rId30"/>
      <p:boldItalic r:id="rId31"/>
    </p:embeddedFont>
  </p:embeddedFontLst>
  <p:custDataLst>
    <p:tags r:id="rId3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9E0040"/>
    <a:srgbClr val="903A53"/>
    <a:srgbClr val="006581"/>
    <a:srgbClr val="F1B783"/>
    <a:srgbClr val="CA6E17"/>
    <a:srgbClr val="AABF2C"/>
    <a:srgbClr val="58595B"/>
    <a:srgbClr val="636467"/>
    <a:srgbClr val="2320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1181" autoAdjust="0"/>
  </p:normalViewPr>
  <p:slideViewPr>
    <p:cSldViewPr>
      <p:cViewPr varScale="1">
        <p:scale>
          <a:sx n="57" d="100"/>
          <a:sy n="57" d="100"/>
        </p:scale>
        <p:origin x="86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7146"/>
    </p:cViewPr>
  </p:sorterViewPr>
  <p:notesViewPr>
    <p:cSldViewPr>
      <p:cViewPr varScale="1">
        <p:scale>
          <a:sx n="92" d="100"/>
          <a:sy n="92" d="100"/>
        </p:scale>
        <p:origin x="3684" y="78"/>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56721" cy="464840"/>
          </a:xfrm>
          <a:prstGeom prst="rect">
            <a:avLst/>
          </a:prstGeom>
        </p:spPr>
        <p:txBody>
          <a:bodyPr vert="horz" lIns="88493" tIns="44246" rIns="88493" bIns="44246" rtlCol="0"/>
          <a:lstStyle>
            <a:lvl1pPr algn="l">
              <a:defRPr sz="1200"/>
            </a:lvl1pPr>
          </a:lstStyle>
          <a:p>
            <a:endParaRPr lang="en-US" dirty="0"/>
          </a:p>
        </p:txBody>
      </p:sp>
      <p:sp>
        <p:nvSpPr>
          <p:cNvPr id="3" name="Date Placeholder 2"/>
          <p:cNvSpPr>
            <a:spLocks noGrp="1"/>
          </p:cNvSpPr>
          <p:nvPr>
            <p:ph type="dt" sz="quarter" idx="1"/>
          </p:nvPr>
        </p:nvSpPr>
        <p:spPr>
          <a:xfrm>
            <a:off x="3995012" y="3"/>
            <a:ext cx="3056721" cy="464840"/>
          </a:xfrm>
          <a:prstGeom prst="rect">
            <a:avLst/>
          </a:prstGeom>
        </p:spPr>
        <p:txBody>
          <a:bodyPr vert="horz" lIns="88493" tIns="44246" rIns="88493" bIns="44246" rtlCol="0"/>
          <a:lstStyle>
            <a:lvl1pPr algn="r">
              <a:defRPr sz="1200"/>
            </a:lvl1pPr>
          </a:lstStyle>
          <a:p>
            <a:fld id="{7AD3558B-51A6-4C54-A7D8-7C84A3D5C138}" type="datetimeFigureOut">
              <a:rPr lang="en-US" smtClean="0"/>
              <a:t>10/12/2015</a:t>
            </a:fld>
            <a:endParaRPr lang="en-US" dirty="0"/>
          </a:p>
        </p:txBody>
      </p:sp>
      <p:sp>
        <p:nvSpPr>
          <p:cNvPr id="4" name="Footer Placeholder 3"/>
          <p:cNvSpPr>
            <a:spLocks noGrp="1"/>
          </p:cNvSpPr>
          <p:nvPr>
            <p:ph type="ftr" sz="quarter" idx="2"/>
          </p:nvPr>
        </p:nvSpPr>
        <p:spPr>
          <a:xfrm>
            <a:off x="2" y="8842726"/>
            <a:ext cx="3056721" cy="464840"/>
          </a:xfrm>
          <a:prstGeom prst="rect">
            <a:avLst/>
          </a:prstGeom>
        </p:spPr>
        <p:txBody>
          <a:bodyPr vert="horz" lIns="88493" tIns="44246" rIns="88493" bIns="44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95012" y="8842726"/>
            <a:ext cx="3056721" cy="464840"/>
          </a:xfrm>
          <a:prstGeom prst="rect">
            <a:avLst/>
          </a:prstGeom>
        </p:spPr>
        <p:txBody>
          <a:bodyPr vert="horz" lIns="88493" tIns="44246" rIns="88493" bIns="44246" rtlCol="0" anchor="b"/>
          <a:lstStyle>
            <a:lvl1pPr algn="r">
              <a:defRPr sz="1200"/>
            </a:lvl1pPr>
          </a:lstStyle>
          <a:p>
            <a:fld id="{74CEF8E5-D116-4CEB-A372-DE36550D6885}" type="slidenum">
              <a:rPr lang="en-US" smtClean="0"/>
              <a:t>‹#›</a:t>
            </a:fld>
            <a:endParaRPr lang="en-US" dirty="0"/>
          </a:p>
        </p:txBody>
      </p:sp>
    </p:spTree>
    <p:extLst>
      <p:ext uri="{BB962C8B-B14F-4D97-AF65-F5344CB8AC3E}">
        <p14:creationId xmlns:p14="http://schemas.microsoft.com/office/powerpoint/2010/main" val="24878400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56414" cy="465455"/>
          </a:xfrm>
          <a:prstGeom prst="rect">
            <a:avLst/>
          </a:prstGeom>
        </p:spPr>
        <p:txBody>
          <a:bodyPr vert="horz" lIns="93545" tIns="46773" rIns="93545" bIns="46773"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95217" y="2"/>
            <a:ext cx="3056414" cy="465455"/>
          </a:xfrm>
          <a:prstGeom prst="rect">
            <a:avLst/>
          </a:prstGeom>
        </p:spPr>
        <p:txBody>
          <a:bodyPr vert="horz" lIns="93545" tIns="46773" rIns="93545" bIns="46773" rtlCol="0"/>
          <a:lstStyle>
            <a:lvl1pPr algn="r" fontAlgn="auto">
              <a:spcBef>
                <a:spcPts val="0"/>
              </a:spcBef>
              <a:spcAft>
                <a:spcPts val="0"/>
              </a:spcAft>
              <a:defRPr sz="1200">
                <a:latin typeface="+mn-lt"/>
                <a:cs typeface="+mn-cs"/>
              </a:defRPr>
            </a:lvl1pPr>
          </a:lstStyle>
          <a:p>
            <a:pPr>
              <a:defRPr/>
            </a:pPr>
            <a:fld id="{843F0818-5637-4183-AA82-B0E8BD770711}" type="datetimeFigureOut">
              <a:rPr lang="en-US"/>
              <a:pPr>
                <a:defRPr/>
              </a:pPr>
              <a:t>10/12/2015</a:t>
            </a:fld>
            <a:endParaRPr lang="en-US" dirty="0"/>
          </a:p>
        </p:txBody>
      </p:sp>
      <p:sp>
        <p:nvSpPr>
          <p:cNvPr id="4" name="Slide Image Placeholder 3"/>
          <p:cNvSpPr>
            <a:spLocks noGrp="1" noRot="1" noChangeAspect="1"/>
          </p:cNvSpPr>
          <p:nvPr>
            <p:ph type="sldImg" idx="2"/>
          </p:nvPr>
        </p:nvSpPr>
        <p:spPr>
          <a:xfrm>
            <a:off x="1204913" y="700088"/>
            <a:ext cx="4648200" cy="3487737"/>
          </a:xfrm>
          <a:prstGeom prst="rect">
            <a:avLst/>
          </a:prstGeom>
          <a:noFill/>
          <a:ln w="12700">
            <a:solidFill>
              <a:prstClr val="black"/>
            </a:solidFill>
          </a:ln>
        </p:spPr>
        <p:txBody>
          <a:bodyPr vert="horz" lIns="93545" tIns="46773" rIns="93545" bIns="46773" rtlCol="0" anchor="ctr"/>
          <a:lstStyle/>
          <a:p>
            <a:pPr lvl="0"/>
            <a:endParaRPr lang="en-US" noProof="0" dirty="0"/>
          </a:p>
        </p:txBody>
      </p:sp>
      <p:sp>
        <p:nvSpPr>
          <p:cNvPr id="5" name="Notes Placeholder 4"/>
          <p:cNvSpPr>
            <a:spLocks noGrp="1"/>
          </p:cNvSpPr>
          <p:nvPr>
            <p:ph type="body" sz="quarter" idx="3"/>
          </p:nvPr>
        </p:nvSpPr>
        <p:spPr>
          <a:xfrm>
            <a:off x="705327" y="4421825"/>
            <a:ext cx="5642610" cy="4189095"/>
          </a:xfrm>
          <a:prstGeom prst="rect">
            <a:avLst/>
          </a:prstGeom>
        </p:spPr>
        <p:txBody>
          <a:bodyPr vert="horz" lIns="93545" tIns="46773" rIns="93545" bIns="4677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031"/>
            <a:ext cx="3056414" cy="465455"/>
          </a:xfrm>
          <a:prstGeom prst="rect">
            <a:avLst/>
          </a:prstGeom>
        </p:spPr>
        <p:txBody>
          <a:bodyPr vert="horz" lIns="93545" tIns="46773" rIns="93545" bIns="46773"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95217" y="8842031"/>
            <a:ext cx="3056414" cy="465455"/>
          </a:xfrm>
          <a:prstGeom prst="rect">
            <a:avLst/>
          </a:prstGeom>
        </p:spPr>
        <p:txBody>
          <a:bodyPr vert="horz" lIns="93545" tIns="46773" rIns="93545" bIns="46773" rtlCol="0" anchor="b"/>
          <a:lstStyle>
            <a:lvl1pPr algn="r" fontAlgn="auto">
              <a:spcBef>
                <a:spcPts val="0"/>
              </a:spcBef>
              <a:spcAft>
                <a:spcPts val="0"/>
              </a:spcAft>
              <a:defRPr sz="1200">
                <a:latin typeface="+mn-lt"/>
                <a:cs typeface="+mn-cs"/>
              </a:defRPr>
            </a:lvl1pPr>
          </a:lstStyle>
          <a:p>
            <a:pPr>
              <a:defRPr/>
            </a:pPr>
            <a:fld id="{E56E6EE7-9203-4AF9-96C0-054C6272895A}" type="slidenum">
              <a:rPr lang="en-US"/>
              <a:pPr>
                <a:defRPr/>
              </a:pPr>
              <a:t>‹#›</a:t>
            </a:fld>
            <a:endParaRPr lang="en-US" dirty="0"/>
          </a:p>
        </p:txBody>
      </p:sp>
    </p:spTree>
    <p:extLst>
      <p:ext uri="{BB962C8B-B14F-4D97-AF65-F5344CB8AC3E}">
        <p14:creationId xmlns:p14="http://schemas.microsoft.com/office/powerpoint/2010/main" val="349621654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201738" y="698500"/>
            <a:ext cx="4651375" cy="3489325"/>
          </a:xfr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 name="Slide Number Placeholder 1"/>
          <p:cNvSpPr>
            <a:spLocks noGrp="1"/>
          </p:cNvSpPr>
          <p:nvPr>
            <p:ph type="sldNum" sz="quarter" idx="10"/>
          </p:nvPr>
        </p:nvSpPr>
        <p:spPr/>
        <p:txBody>
          <a:bodyPr/>
          <a:lstStyle/>
          <a:p>
            <a:pPr>
              <a:defRPr/>
            </a:pPr>
            <a:fld id="{E56E6EE7-9203-4AF9-96C0-054C6272895A}" type="slidenum">
              <a:rPr lang="en-US" smtClean="0"/>
              <a:pPr>
                <a:defRPr/>
              </a:pPr>
              <a:t>1</a:t>
            </a:fld>
            <a:endParaRPr lang="en-US" dirty="0"/>
          </a:p>
        </p:txBody>
      </p:sp>
    </p:spTree>
    <p:extLst>
      <p:ext uri="{BB962C8B-B14F-4D97-AF65-F5344CB8AC3E}">
        <p14:creationId xmlns:p14="http://schemas.microsoft.com/office/powerpoint/2010/main" val="3425098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56E6EE7-9203-4AF9-96C0-054C6272895A}" type="slidenum">
              <a:rPr lang="en-US" smtClean="0"/>
              <a:pPr>
                <a:defRPr/>
              </a:pPr>
              <a:t>10</a:t>
            </a:fld>
            <a:endParaRPr lang="en-US" dirty="0"/>
          </a:p>
        </p:txBody>
      </p:sp>
    </p:spTree>
    <p:extLst>
      <p:ext uri="{BB962C8B-B14F-4D97-AF65-F5344CB8AC3E}">
        <p14:creationId xmlns:p14="http://schemas.microsoft.com/office/powerpoint/2010/main" val="2954902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56E6EE7-9203-4AF9-96C0-054C6272895A}" type="slidenum">
              <a:rPr lang="en-US" smtClean="0"/>
              <a:pPr>
                <a:defRPr/>
              </a:pPr>
              <a:t>11</a:t>
            </a:fld>
            <a:endParaRPr lang="en-US" dirty="0"/>
          </a:p>
        </p:txBody>
      </p:sp>
    </p:spTree>
    <p:extLst>
      <p:ext uri="{BB962C8B-B14F-4D97-AF65-F5344CB8AC3E}">
        <p14:creationId xmlns:p14="http://schemas.microsoft.com/office/powerpoint/2010/main" val="2246516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Lack of process</a:t>
            </a:r>
          </a:p>
          <a:p>
            <a:r>
              <a:rPr lang="en-US" dirty="0" smtClean="0"/>
              <a:t>Hadn’t completed a needs assessment</a:t>
            </a:r>
          </a:p>
          <a:p>
            <a:r>
              <a:rPr lang="en-US" dirty="0" smtClean="0"/>
              <a:t>Lack</a:t>
            </a:r>
            <a:r>
              <a:rPr lang="en-US" baseline="0" dirty="0" smtClean="0"/>
              <a:t> of due diligence</a:t>
            </a:r>
          </a:p>
          <a:p>
            <a:r>
              <a:rPr lang="en-US" baseline="0" dirty="0" smtClean="0"/>
              <a:t>Should the board prepare a press statement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56E6EE7-9203-4AF9-96C0-054C6272895A}" type="slidenum">
              <a:rPr lang="en-US" smtClean="0"/>
              <a:pPr>
                <a:defRPr/>
              </a:pPr>
              <a:t>12</a:t>
            </a:fld>
            <a:endParaRPr lang="en-US" dirty="0"/>
          </a:p>
        </p:txBody>
      </p:sp>
    </p:spTree>
    <p:extLst>
      <p:ext uri="{BB962C8B-B14F-4D97-AF65-F5344CB8AC3E}">
        <p14:creationId xmlns:p14="http://schemas.microsoft.com/office/powerpoint/2010/main" val="1385268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406" indent="-230406">
              <a:buAutoNum type="arabicParenR"/>
            </a:pPr>
            <a:r>
              <a:rPr lang="en-US" dirty="0" smtClean="0"/>
              <a:t>Need for an accounting</a:t>
            </a:r>
            <a:r>
              <a:rPr lang="en-US" baseline="0" dirty="0" smtClean="0"/>
              <a:t> for who you have on the board of directors.  What skills do they possess? Develop a board profile.  Be thoughtful about diversity. Think about immediate needs and long term needs.</a:t>
            </a:r>
          </a:p>
          <a:p>
            <a:pPr marL="230406" indent="-230406">
              <a:buAutoNum type="arabicParenR"/>
            </a:pPr>
            <a:r>
              <a:rPr lang="en-US" baseline="0" dirty="0" smtClean="0"/>
              <a:t>Need for some sort of application- show CMU application: should identify contact information, skill sets the candidate possesses, potential conflicts of interest, request for permission to run a criminal background disclosure/check. Be sensitive about the types information you are collecting.</a:t>
            </a:r>
          </a:p>
          <a:p>
            <a:pPr marL="230406" indent="-230406">
              <a:buAutoNum type="arabicParenR"/>
            </a:pPr>
            <a:r>
              <a:rPr lang="en-US" baseline="0" dirty="0" smtClean="0"/>
              <a:t>As part of the application, identify the process.</a:t>
            </a:r>
          </a:p>
          <a:p>
            <a:pPr marL="230406" indent="-230406">
              <a:buAutoNum type="arabicParenR"/>
            </a:pPr>
            <a:r>
              <a:rPr lang="en-US" baseline="0" dirty="0" smtClean="0"/>
              <a:t>Local chamber of commerce, Local charities or nonprofits- U-way, Big Bro, YMCA; colleges or universities, former students</a:t>
            </a:r>
            <a:endParaRPr lang="en-US" dirty="0" smtClean="0"/>
          </a:p>
          <a:p>
            <a:r>
              <a:rPr lang="en-US" dirty="0" smtClean="0"/>
              <a:t>Identification</a:t>
            </a:r>
            <a:r>
              <a:rPr lang="en-US" baseline="0" dirty="0" smtClean="0"/>
              <a:t> is kind of like dating.</a:t>
            </a:r>
          </a:p>
          <a:p>
            <a:r>
              <a:rPr lang="en-US" baseline="0" dirty="0" smtClean="0"/>
              <a:t>We wouldn’t jump into a long term relationship without knowing who we were getting into that relationship with.</a:t>
            </a:r>
          </a:p>
          <a:p>
            <a:r>
              <a:rPr lang="en-US" baseline="0" dirty="0" smtClean="0"/>
              <a:t>What are the term lengths in your state? </a:t>
            </a:r>
          </a:p>
          <a:p>
            <a:r>
              <a:rPr lang="en-US" baseline="0" dirty="0" smtClean="0"/>
              <a:t>Multi-million dollar operation with the use of public funds- cohesion is necessary.</a:t>
            </a:r>
          </a:p>
          <a:p>
            <a:pPr defTabSz="921624">
              <a:defRPr/>
            </a:pPr>
            <a:r>
              <a:rPr lang="en-US" dirty="0" smtClean="0"/>
              <a:t>Should</a:t>
            </a:r>
            <a:r>
              <a:rPr lang="en-US" baseline="0" dirty="0" smtClean="0"/>
              <a:t> be the work of the entire board.</a:t>
            </a:r>
            <a:endParaRPr lang="en-US" dirty="0" smtClean="0"/>
          </a:p>
          <a:p>
            <a:r>
              <a:rPr lang="en-US" baseline="0" dirty="0" smtClean="0"/>
              <a:t>Important to pay attention to conflicts.</a:t>
            </a:r>
          </a:p>
          <a:p>
            <a:r>
              <a:rPr lang="en-US" baseline="0" dirty="0" smtClean="0"/>
              <a:t>Important to ensure that the recruits that you identify understand and agree ideologically with the mission, vision and organizational structure.</a:t>
            </a:r>
          </a:p>
          <a:p>
            <a:endParaRPr lang="en-US" dirty="0"/>
          </a:p>
        </p:txBody>
      </p:sp>
      <p:sp>
        <p:nvSpPr>
          <p:cNvPr id="4" name="Slide Number Placeholder 3"/>
          <p:cNvSpPr>
            <a:spLocks noGrp="1"/>
          </p:cNvSpPr>
          <p:nvPr>
            <p:ph type="sldNum" sz="quarter" idx="10"/>
          </p:nvPr>
        </p:nvSpPr>
        <p:spPr/>
        <p:txBody>
          <a:bodyPr/>
          <a:lstStyle/>
          <a:p>
            <a:pPr>
              <a:defRPr/>
            </a:pPr>
            <a:fld id="{E56E6EE7-9203-4AF9-96C0-054C6272895A}" type="slidenum">
              <a:rPr lang="en-US" smtClean="0"/>
              <a:pPr>
                <a:defRPr/>
              </a:pPr>
              <a:t>13</a:t>
            </a:fld>
            <a:endParaRPr lang="en-US" dirty="0"/>
          </a:p>
        </p:txBody>
      </p:sp>
    </p:spTree>
    <p:extLst>
      <p:ext uri="{BB962C8B-B14F-4D97-AF65-F5344CB8AC3E}">
        <p14:creationId xmlns:p14="http://schemas.microsoft.com/office/powerpoint/2010/main" val="569193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30406" indent="-230406" defTabSz="921624">
              <a:buFontTx/>
              <a:buAutoNum type="arabicParenR"/>
              <a:defRPr/>
            </a:pPr>
            <a:r>
              <a:rPr lang="en-US" dirty="0" smtClean="0"/>
              <a:t>The idea behind cultivation is to build good will for your school community.  Making community</a:t>
            </a:r>
            <a:r>
              <a:rPr lang="en-US" baseline="0" dirty="0" smtClean="0"/>
              <a:t> members ambassadors for your school by getting them involved. We are not putting them on the school board yet… Not marriage but dating. </a:t>
            </a:r>
            <a:r>
              <a:rPr lang="en-US" dirty="0" smtClean="0"/>
              <a:t>I don’t like the idea of turning away potential</a:t>
            </a:r>
            <a:r>
              <a:rPr lang="en-US" baseline="0" dirty="0" smtClean="0"/>
              <a:t> board members or supporters of your organization. </a:t>
            </a:r>
            <a:r>
              <a:rPr lang="en-US" dirty="0" smtClean="0"/>
              <a:t>Cultivating potential board members should be an ongoing activity so that when the time comes to nominate someone you have a pool of individuals to choose from. </a:t>
            </a:r>
            <a:endParaRPr lang="en-US" baseline="0" dirty="0" smtClean="0"/>
          </a:p>
          <a:p>
            <a:pPr marL="230406" indent="-230406">
              <a:buAutoNum type="arabicParenR"/>
            </a:pPr>
            <a:endParaRPr lang="en-US" baseline="0" dirty="0" smtClean="0"/>
          </a:p>
          <a:p>
            <a:pPr marL="230406" indent="-230406" defTabSz="921624">
              <a:buFontTx/>
              <a:buAutoNum type="arabicParenR"/>
              <a:defRPr/>
            </a:pPr>
            <a:r>
              <a:rPr lang="en-US" baseline="0" dirty="0" smtClean="0"/>
              <a:t>There needs to be a framework that is established.  </a:t>
            </a:r>
            <a:r>
              <a:rPr lang="en-US" dirty="0">
                <a:solidFill>
                  <a:prstClr val="black"/>
                </a:solidFill>
                <a:latin typeface="HelveticaNeueLT Std Lt Cn" pitchFamily="34" charset="0"/>
              </a:rPr>
              <a:t>Intentional process. Every board should consider a governance committee.  Governance, Finance or Audit, fundraising, policy committee.  Service to a committee allows the board to evaluate how that candidate will fit into your board.  Kind of like Dating.  Farm system.</a:t>
            </a:r>
          </a:p>
          <a:p>
            <a:pPr marL="230406" indent="-230406" defTabSz="921624">
              <a:buFontTx/>
              <a:buAutoNum type="arabicParenR"/>
              <a:defRPr/>
            </a:pPr>
            <a:endParaRPr lang="en-US" dirty="0">
              <a:solidFill>
                <a:prstClr val="black"/>
              </a:solidFill>
              <a:latin typeface="HelveticaNeueLT Std Lt Cn" pitchFamily="34" charset="0"/>
            </a:endParaRPr>
          </a:p>
          <a:p>
            <a:pPr marL="230406" indent="-230406">
              <a:buAutoNum type="arabicParenR"/>
            </a:pPr>
            <a:r>
              <a:rPr lang="en-US" dirty="0">
                <a:solidFill>
                  <a:prstClr val="black"/>
                </a:solidFill>
                <a:latin typeface="HelveticaNeueLT Std Lt Cn" pitchFamily="34" charset="0"/>
              </a:rPr>
              <a:t> this could range from inclusion on mailings like your annual report or news letters, invitations to special school events, may involve committee work, or volunteering in the school </a:t>
            </a:r>
          </a:p>
          <a:p>
            <a:pPr marL="230406" indent="-230406">
              <a:buAutoNum type="arabicParenR"/>
            </a:pPr>
            <a:endParaRPr lang="en-US" dirty="0">
              <a:solidFill>
                <a:prstClr val="black"/>
              </a:solidFill>
              <a:latin typeface="HelveticaNeueLT Std Lt Cn" pitchFamily="34" charset="0"/>
            </a:endParaRPr>
          </a:p>
          <a:p>
            <a:pPr marL="230406" indent="-230406">
              <a:buAutoNum type="arabicParenR"/>
            </a:pPr>
            <a:r>
              <a:rPr lang="en-US" dirty="0">
                <a:solidFill>
                  <a:prstClr val="black"/>
                </a:solidFill>
                <a:latin typeface="HelveticaNeueLT Std Lt Cn" pitchFamily="34" charset="0"/>
              </a:rPr>
              <a:t>There are multiple examples of information sheets in the various resources that we have previously identified. See board building cycle pg. 17</a:t>
            </a:r>
          </a:p>
          <a:p>
            <a:endParaRPr lang="en-US" dirty="0">
              <a:solidFill>
                <a:prstClr val="black"/>
              </a:solidFill>
              <a:latin typeface="HelveticaNeueLT Std Lt Cn" pitchFamily="34" charset="0"/>
            </a:endParaRPr>
          </a:p>
          <a:p>
            <a:r>
              <a:rPr lang="en-US" dirty="0">
                <a:solidFill>
                  <a:prstClr val="black"/>
                </a:solidFill>
                <a:latin typeface="HelveticaNeueLT Std Lt Cn" pitchFamily="34" charset="0"/>
              </a:rPr>
              <a:t>Be sure to make it known that not everyone who is invited to take an active role in supporting the school will end up as a board member. Therefore cultivation with each candidate may take on a different approach.</a:t>
            </a:r>
          </a:p>
          <a:p>
            <a:endParaRPr lang="en-US" dirty="0">
              <a:solidFill>
                <a:prstClr val="black"/>
              </a:solidFill>
              <a:latin typeface="HelveticaNeueLT Std Lt Cn" pitchFamily="34" charset="0"/>
            </a:endParaRPr>
          </a:p>
          <a:p>
            <a:r>
              <a:rPr lang="en-US" dirty="0">
                <a:solidFill>
                  <a:prstClr val="black"/>
                </a:solidFill>
                <a:latin typeface="HelveticaNeueLT Std Lt Cn" pitchFamily="34" charset="0"/>
              </a:rPr>
              <a:t>Caution:  Relationships- </a:t>
            </a:r>
            <a:r>
              <a:rPr lang="en-US" dirty="0" err="1">
                <a:solidFill>
                  <a:prstClr val="black"/>
                </a:solidFill>
                <a:latin typeface="HelveticaNeueLT Std Lt Cn" pitchFamily="34" charset="0"/>
              </a:rPr>
              <a:t>Spouces</a:t>
            </a:r>
            <a:r>
              <a:rPr lang="en-US" dirty="0">
                <a:solidFill>
                  <a:prstClr val="black"/>
                </a:solidFill>
                <a:latin typeface="HelveticaNeueLT Std Lt Cn" pitchFamily="34" charset="0"/>
              </a:rPr>
              <a:t>, boss employee</a:t>
            </a:r>
          </a:p>
          <a:p>
            <a:pPr marL="230406" indent="-230406">
              <a:buAutoNum type="arabicParenR"/>
            </a:pPr>
            <a:endParaRPr lang="en-US" dirty="0">
              <a:solidFill>
                <a:prstClr val="black"/>
              </a:solidFill>
              <a:latin typeface="HelveticaNeueLT Std Lt Cn" pitchFamily="34" charset="0"/>
            </a:endParaRPr>
          </a:p>
          <a:p>
            <a:pPr marL="230406" indent="-230406">
              <a:buAutoNum type="arabicParenR"/>
            </a:pPr>
            <a:endParaRPr lang="en-US" baseline="0" dirty="0" smtClean="0"/>
          </a:p>
        </p:txBody>
      </p:sp>
      <p:sp>
        <p:nvSpPr>
          <p:cNvPr id="4" name="Slide Number Placeholder 3"/>
          <p:cNvSpPr>
            <a:spLocks noGrp="1"/>
          </p:cNvSpPr>
          <p:nvPr>
            <p:ph type="sldNum" sz="quarter" idx="10"/>
          </p:nvPr>
        </p:nvSpPr>
        <p:spPr/>
        <p:txBody>
          <a:bodyPr/>
          <a:lstStyle/>
          <a:p>
            <a:pPr>
              <a:defRPr/>
            </a:pPr>
            <a:fld id="{E56E6EE7-9203-4AF9-96C0-054C6272895A}" type="slidenum">
              <a:rPr lang="en-US" smtClean="0"/>
              <a:pPr>
                <a:defRPr/>
              </a:pPr>
              <a:t>14</a:t>
            </a:fld>
            <a:endParaRPr lang="en-US" dirty="0"/>
          </a:p>
        </p:txBody>
      </p:sp>
    </p:spTree>
    <p:extLst>
      <p:ext uri="{BB962C8B-B14F-4D97-AF65-F5344CB8AC3E}">
        <p14:creationId xmlns:p14="http://schemas.microsoft.com/office/powerpoint/2010/main" val="3149890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406" indent="-230406">
              <a:buAutoNum type="arabicParenR"/>
            </a:pPr>
            <a:r>
              <a:rPr lang="en-US" dirty="0" smtClean="0"/>
              <a:t>The nomination</a:t>
            </a:r>
            <a:r>
              <a:rPr lang="en-US" baseline="0" dirty="0" smtClean="0"/>
              <a:t> process is the formal part of the process depending on the state that you operate in.  In Michigan, board members become public officials.  So its important for us that we follow the formality of the process.  Be sure to understand the law in your state as well as the bylaws of the school boards.</a:t>
            </a:r>
          </a:p>
          <a:p>
            <a:pPr marL="230406" indent="-230406">
              <a:buAutoNum type="arabicParenR"/>
            </a:pPr>
            <a:r>
              <a:rPr lang="en-US" baseline="0" dirty="0" smtClean="0"/>
              <a:t>Board appointments have the opportunity to create divisions on the board.  Having a process of identifying skills necessary to move the school forward will help to eliminate this potential.</a:t>
            </a:r>
          </a:p>
          <a:p>
            <a:pPr marL="230406" indent="-230406">
              <a:buAutoNum type="arabicParenR"/>
            </a:pPr>
            <a:r>
              <a:rPr lang="en-US" baseline="0" dirty="0" smtClean="0"/>
              <a:t>Jim Collins- First who then what</a:t>
            </a:r>
          </a:p>
        </p:txBody>
      </p:sp>
      <p:sp>
        <p:nvSpPr>
          <p:cNvPr id="4" name="Slide Number Placeholder 3"/>
          <p:cNvSpPr>
            <a:spLocks noGrp="1"/>
          </p:cNvSpPr>
          <p:nvPr>
            <p:ph type="sldNum" sz="quarter" idx="10"/>
          </p:nvPr>
        </p:nvSpPr>
        <p:spPr/>
        <p:txBody>
          <a:bodyPr/>
          <a:lstStyle/>
          <a:p>
            <a:pPr>
              <a:defRPr/>
            </a:pPr>
            <a:fld id="{E56E6EE7-9203-4AF9-96C0-054C6272895A}" type="slidenum">
              <a:rPr lang="en-US" smtClean="0"/>
              <a:pPr>
                <a:defRPr/>
              </a:pPr>
              <a:t>15</a:t>
            </a:fld>
            <a:endParaRPr lang="en-US" dirty="0"/>
          </a:p>
        </p:txBody>
      </p:sp>
    </p:spTree>
    <p:extLst>
      <p:ext uri="{BB962C8B-B14F-4D97-AF65-F5344CB8AC3E}">
        <p14:creationId xmlns:p14="http://schemas.microsoft.com/office/powerpoint/2010/main" val="428692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406" indent="-230406">
              <a:buAutoNum type="arabicParenR"/>
            </a:pPr>
            <a:r>
              <a:rPr lang="en-US" dirty="0" smtClean="0"/>
              <a:t>While the board may have previously</a:t>
            </a:r>
            <a:r>
              <a:rPr lang="en-US" baseline="0" dirty="0" smtClean="0"/>
              <a:t> completed this process,  this is a good time to re-evaluate your needs. Can be organized through a committee.  Some groups advocate for a governance committee.  Orientation should start out broadly and narrow in over time.  Some broad topics include roles and responsibilities of affiliated parties.  Some specific topics may include programmatic offerings. </a:t>
            </a:r>
          </a:p>
          <a:p>
            <a:pPr marL="230406" indent="-230406">
              <a:buAutoNum type="arabicParenR"/>
            </a:pPr>
            <a:r>
              <a:rPr lang="en-US" baseline="0" dirty="0" smtClean="0"/>
              <a:t>Governance committee should establish and guide the process of recruitment and orientation but finding and training board members belongs to the entire organization. This may be governance committee work that should filter up to the entire board as recommendations.</a:t>
            </a:r>
          </a:p>
          <a:p>
            <a:pPr marL="230406" indent="-230406" defTabSz="921624">
              <a:buFontTx/>
              <a:buAutoNum type="arabicParenR"/>
              <a:defRPr/>
            </a:pPr>
            <a:r>
              <a:rPr lang="en-US" dirty="0">
                <a:solidFill>
                  <a:prstClr val="black"/>
                </a:solidFill>
                <a:latin typeface="HelveticaNeueLT Std Lt Cn" pitchFamily="34" charset="0"/>
              </a:rPr>
              <a:t>Process may include authorizer, board, Principal/CEO/school leader, business manager, founder, teachers or program officer.  Really will depend on the school, program offerings, mission, </a:t>
            </a:r>
            <a:r>
              <a:rPr lang="en-US" dirty="0" err="1">
                <a:solidFill>
                  <a:prstClr val="black"/>
                </a:solidFill>
                <a:latin typeface="HelveticaNeueLT Std Lt Cn" pitchFamily="34" charset="0"/>
              </a:rPr>
              <a:t>ect</a:t>
            </a:r>
            <a:r>
              <a:rPr lang="en-US" dirty="0">
                <a:solidFill>
                  <a:prstClr val="black"/>
                </a:solidFill>
                <a:latin typeface="HelveticaNeueLT Std Lt Cn" pitchFamily="34" charset="0"/>
              </a:rPr>
              <a:t>.</a:t>
            </a:r>
          </a:p>
          <a:p>
            <a:pPr marL="460812" lvl="1" defTabSz="921624">
              <a:defRPr/>
            </a:pPr>
            <a:r>
              <a:rPr lang="en-US" dirty="0">
                <a:solidFill>
                  <a:prstClr val="black"/>
                </a:solidFill>
                <a:latin typeface="HelveticaNeueLT Std Lt Cn" pitchFamily="34" charset="0"/>
              </a:rPr>
              <a:t>Discuss CMU orientation process and share contents of orientation binder.</a:t>
            </a:r>
          </a:p>
          <a:p>
            <a:pPr marL="691218" lvl="1" indent="-230406" defTabSz="921624">
              <a:buFontTx/>
              <a:buAutoNum type="arabicParenR"/>
              <a:defRPr/>
            </a:pPr>
            <a:endParaRPr lang="en-US" dirty="0">
              <a:solidFill>
                <a:prstClr val="black"/>
              </a:solidFill>
              <a:latin typeface="HelveticaNeueLT Std Lt Cn" pitchFamily="34" charset="0"/>
            </a:endParaRPr>
          </a:p>
          <a:p>
            <a:pPr marL="230406" indent="-230406" defTabSz="921624">
              <a:buFontTx/>
              <a:buAutoNum type="arabicParenR"/>
              <a:defRPr/>
            </a:pPr>
            <a:endParaRPr lang="en-US" dirty="0">
              <a:solidFill>
                <a:prstClr val="black"/>
              </a:solidFill>
              <a:latin typeface="HelveticaNeueLT Std Lt Cn" pitchFamily="34" charset="0"/>
            </a:endParaRPr>
          </a:p>
          <a:p>
            <a:pPr marL="230406" indent="-230406" defTabSz="921624">
              <a:buFontTx/>
              <a:buAutoNum type="arabicParenR"/>
              <a:defRPr/>
            </a:pPr>
            <a:r>
              <a:rPr lang="en-US" dirty="0">
                <a:solidFill>
                  <a:prstClr val="black"/>
                </a:solidFill>
                <a:latin typeface="HelveticaNeueLT Std Lt Cn" pitchFamily="34" charset="0"/>
              </a:rPr>
              <a:t>May take a year for a board member to feel as if they have a complete understanding due to the nature of the school year and different things happening in a school at different times.</a:t>
            </a:r>
          </a:p>
          <a:p>
            <a:pPr marL="460812" lvl="1" defTabSz="921624">
              <a:defRPr/>
            </a:pPr>
            <a:endParaRPr lang="en-US" dirty="0">
              <a:solidFill>
                <a:prstClr val="black"/>
              </a:solidFill>
              <a:latin typeface="HelveticaNeueLT Std Lt Cn" pitchFamily="34" charset="0"/>
            </a:endParaRPr>
          </a:p>
          <a:p>
            <a:pPr marL="460812" lvl="1" defTabSz="921624">
              <a:defRPr/>
            </a:pPr>
            <a:endParaRPr lang="en-US" dirty="0">
              <a:solidFill>
                <a:prstClr val="black"/>
              </a:solidFill>
              <a:latin typeface="HelveticaNeueLT Std Lt Cn" pitchFamily="34" charset="0"/>
            </a:endParaRPr>
          </a:p>
          <a:p>
            <a:pPr marL="230406" indent="-230406">
              <a:buAutoNum type="arabicParenR"/>
            </a:pPr>
            <a:endParaRPr lang="en-US" dirty="0">
              <a:solidFill>
                <a:prstClr val="black"/>
              </a:solidFill>
              <a:latin typeface="HelveticaNeueLT Std Lt Cn" pitchFamily="34" charset="0"/>
            </a:endParaRPr>
          </a:p>
          <a:p>
            <a:pPr marL="230406" indent="-230406">
              <a:buAutoNum type="arabicParenR"/>
            </a:pPr>
            <a:endParaRPr lang="en-US" baseline="0" dirty="0" smtClean="0"/>
          </a:p>
        </p:txBody>
      </p:sp>
      <p:sp>
        <p:nvSpPr>
          <p:cNvPr id="4" name="Slide Number Placeholder 3"/>
          <p:cNvSpPr>
            <a:spLocks noGrp="1"/>
          </p:cNvSpPr>
          <p:nvPr>
            <p:ph type="sldNum" sz="quarter" idx="10"/>
          </p:nvPr>
        </p:nvSpPr>
        <p:spPr/>
        <p:txBody>
          <a:bodyPr/>
          <a:lstStyle/>
          <a:p>
            <a:pPr>
              <a:defRPr/>
            </a:pPr>
            <a:fld id="{E56E6EE7-9203-4AF9-96C0-054C6272895A}" type="slidenum">
              <a:rPr lang="en-US" smtClean="0"/>
              <a:pPr>
                <a:defRPr/>
              </a:pPr>
              <a:t>16</a:t>
            </a:fld>
            <a:endParaRPr lang="en-US" dirty="0"/>
          </a:p>
        </p:txBody>
      </p:sp>
    </p:spTree>
    <p:extLst>
      <p:ext uri="{BB962C8B-B14F-4D97-AF65-F5344CB8AC3E}">
        <p14:creationId xmlns:p14="http://schemas.microsoft.com/office/powerpoint/2010/main" val="2376735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406" indent="-230406">
              <a:buAutoNum type="arabicParenR"/>
            </a:pPr>
            <a:r>
              <a:rPr lang="en-US" dirty="0" smtClean="0"/>
              <a:t>Governance</a:t>
            </a:r>
            <a:r>
              <a:rPr lang="en-US" baseline="0" dirty="0" smtClean="0"/>
              <a:t> and management are very different skill sets.  Many of our board members have extensive practice and experience with management and less experience with governance.  So its important that we continue to clarify the differences.  This should be an organizational effort.</a:t>
            </a:r>
          </a:p>
          <a:p>
            <a:pPr marL="230406" indent="-230406">
              <a:buAutoNum type="arabicParenR"/>
            </a:pPr>
            <a:r>
              <a:rPr lang="en-US" baseline="0" dirty="0" smtClean="0"/>
              <a:t>Can be done through committee.  We have developed what we call the BDS</a:t>
            </a:r>
          </a:p>
          <a:p>
            <a:pPr marL="230406" indent="-230406" defTabSz="921624">
              <a:buFontTx/>
              <a:buAutoNum type="arabicParenR"/>
              <a:defRPr/>
            </a:pPr>
            <a:r>
              <a:rPr lang="en-US" baseline="0" dirty="0" smtClean="0"/>
              <a:t>Should be a component of every board meeting.  It can be as simple as reading and discussing case studies, </a:t>
            </a:r>
            <a:r>
              <a:rPr lang="en-US" dirty="0">
                <a:solidFill>
                  <a:prstClr val="black"/>
                </a:solidFill>
                <a:latin typeface="HelveticaNeueLT Std Lt Cn" pitchFamily="34" charset="0"/>
              </a:rPr>
              <a:t>or discussion of other literature, presenter, webinars, and conferences</a:t>
            </a:r>
            <a:r>
              <a:rPr lang="en-US" sz="2000" dirty="0">
                <a:solidFill>
                  <a:prstClr val="black"/>
                </a:solidFill>
                <a:latin typeface="HelveticaNeueLT Std Lt Cn" pitchFamily="34" charset="0"/>
              </a:rPr>
              <a:t>.  </a:t>
            </a:r>
            <a:r>
              <a:rPr lang="en-US" baseline="0" dirty="0" smtClean="0"/>
              <a:t>This doesn’t have to be difficult and complicated.  Should encourage discussion and debate on the board.</a:t>
            </a:r>
          </a:p>
        </p:txBody>
      </p:sp>
      <p:sp>
        <p:nvSpPr>
          <p:cNvPr id="4" name="Slide Number Placeholder 3"/>
          <p:cNvSpPr>
            <a:spLocks noGrp="1"/>
          </p:cNvSpPr>
          <p:nvPr>
            <p:ph type="sldNum" sz="quarter" idx="10"/>
          </p:nvPr>
        </p:nvSpPr>
        <p:spPr/>
        <p:txBody>
          <a:bodyPr/>
          <a:lstStyle/>
          <a:p>
            <a:pPr>
              <a:defRPr/>
            </a:pPr>
            <a:fld id="{E56E6EE7-9203-4AF9-96C0-054C6272895A}" type="slidenum">
              <a:rPr lang="en-US" smtClean="0"/>
              <a:pPr>
                <a:defRPr/>
              </a:pPr>
              <a:t>17</a:t>
            </a:fld>
            <a:endParaRPr lang="en-US" dirty="0"/>
          </a:p>
        </p:txBody>
      </p:sp>
    </p:spTree>
    <p:extLst>
      <p:ext uri="{BB962C8B-B14F-4D97-AF65-F5344CB8AC3E}">
        <p14:creationId xmlns:p14="http://schemas.microsoft.com/office/powerpoint/2010/main" val="1885679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56E6EE7-9203-4AF9-96C0-054C6272895A}" type="slidenum">
              <a:rPr lang="en-US" smtClean="0"/>
              <a:pPr>
                <a:defRPr/>
              </a:pPr>
              <a:t>18</a:t>
            </a:fld>
            <a:endParaRPr lang="en-US" dirty="0"/>
          </a:p>
        </p:txBody>
      </p:sp>
    </p:spTree>
    <p:extLst>
      <p:ext uri="{BB962C8B-B14F-4D97-AF65-F5344CB8AC3E}">
        <p14:creationId xmlns:p14="http://schemas.microsoft.com/office/powerpoint/2010/main" val="222853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406" indent="-230406">
              <a:buAutoNum type="arabicParenR"/>
            </a:pPr>
            <a:r>
              <a:rPr lang="en-US" dirty="0">
                <a:solidFill>
                  <a:prstClr val="black"/>
                </a:solidFill>
                <a:latin typeface="HelveticaNeueLT Std Lt Cn" pitchFamily="34" charset="0"/>
              </a:rPr>
              <a:t>Its critical that you continually reflect back on your founding documents. Mission, vision but also bylaws and charter contract</a:t>
            </a:r>
          </a:p>
          <a:p>
            <a:pPr marL="230406" indent="-230406">
              <a:buAutoNum type="arabicParenR"/>
            </a:pPr>
            <a:r>
              <a:rPr lang="en-US" baseline="0" dirty="0" smtClean="0"/>
              <a:t>Your bylaws should share your term expirations and other key information for the board to know. </a:t>
            </a:r>
          </a:p>
        </p:txBody>
      </p:sp>
      <p:sp>
        <p:nvSpPr>
          <p:cNvPr id="4" name="Slide Number Placeholder 3"/>
          <p:cNvSpPr>
            <a:spLocks noGrp="1"/>
          </p:cNvSpPr>
          <p:nvPr>
            <p:ph type="sldNum" sz="quarter" idx="10"/>
          </p:nvPr>
        </p:nvSpPr>
        <p:spPr/>
        <p:txBody>
          <a:bodyPr/>
          <a:lstStyle/>
          <a:p>
            <a:pPr>
              <a:defRPr/>
            </a:pPr>
            <a:fld id="{E56E6EE7-9203-4AF9-96C0-054C6272895A}" type="slidenum">
              <a:rPr lang="en-US" smtClean="0"/>
              <a:pPr>
                <a:defRPr/>
              </a:pPr>
              <a:t>19</a:t>
            </a:fld>
            <a:endParaRPr lang="en-US" dirty="0"/>
          </a:p>
        </p:txBody>
      </p:sp>
    </p:spTree>
    <p:extLst>
      <p:ext uri="{BB962C8B-B14F-4D97-AF65-F5344CB8AC3E}">
        <p14:creationId xmlns:p14="http://schemas.microsoft.com/office/powerpoint/2010/main" val="182879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primary responsibility</a:t>
            </a:r>
            <a:r>
              <a:rPr lang="en-US" baseline="0" dirty="0" smtClean="0"/>
              <a:t> of a board, following the establishment of the mission and direction of the organization, is the hiring of the CEO.</a:t>
            </a:r>
          </a:p>
          <a:p>
            <a:r>
              <a:rPr lang="en-US" dirty="0" smtClean="0"/>
              <a:t>What is the responsibility</a:t>
            </a:r>
            <a:r>
              <a:rPr lang="en-US" baseline="0" dirty="0" smtClean="0"/>
              <a:t> of the charter school board that has an ESP/EMO?</a:t>
            </a:r>
          </a:p>
          <a:p>
            <a:r>
              <a:rPr lang="en-US" baseline="0" dirty="0" smtClean="0"/>
              <a:t>Simons actions demonstrate that CEO’s need board governance training also.</a:t>
            </a:r>
          </a:p>
          <a:p>
            <a:r>
              <a:rPr lang="en-US" baseline="0" dirty="0" smtClean="0"/>
              <a:t>CMU’s experience in delivering BDS- Start-up, Clear expectations, relationship building, common sense of purpose.</a:t>
            </a:r>
          </a:p>
          <a:p>
            <a:r>
              <a:rPr lang="en-US" baseline="0" dirty="0" smtClean="0"/>
              <a:t>CMU’s experience in offering board development- with CEO’s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56E6EE7-9203-4AF9-96C0-054C6272895A}" type="slidenum">
              <a:rPr lang="en-US" smtClean="0"/>
              <a:pPr>
                <a:defRPr/>
              </a:pPr>
              <a:t>2</a:t>
            </a:fld>
            <a:endParaRPr lang="en-US" dirty="0"/>
          </a:p>
        </p:txBody>
      </p:sp>
    </p:spTree>
    <p:extLst>
      <p:ext uri="{BB962C8B-B14F-4D97-AF65-F5344CB8AC3E}">
        <p14:creationId xmlns:p14="http://schemas.microsoft.com/office/powerpoint/2010/main" val="4258813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406" indent="-230406">
              <a:buAutoNum type="arabicParenR"/>
            </a:pPr>
            <a:r>
              <a:rPr lang="en-US" baseline="0" dirty="0" smtClean="0"/>
              <a:t>One week in advance, recommendations from leadership, recommended motions, consent agendas.  No surprises!  </a:t>
            </a:r>
          </a:p>
          <a:p>
            <a:pPr marL="230406" indent="-230406">
              <a:buAutoNum type="arabicParenR"/>
            </a:pPr>
            <a:r>
              <a:rPr lang="en-US" baseline="0" dirty="0" smtClean="0"/>
              <a:t>Board president and school leader should meet between board meetings.  Materials for inclusion should be prepared accordingly. </a:t>
            </a:r>
          </a:p>
          <a:p>
            <a:pPr marL="230406" indent="-230406">
              <a:buAutoNum type="arabicParenR"/>
            </a:pPr>
            <a:r>
              <a:rPr lang="en-US" baseline="0" dirty="0" smtClean="0"/>
              <a:t>Of management and the board.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56E6EE7-9203-4AF9-96C0-054C6272895A}" type="slidenum">
              <a:rPr lang="en-US" smtClean="0"/>
              <a:pPr>
                <a:defRPr/>
              </a:pPr>
              <a:t>20</a:t>
            </a:fld>
            <a:endParaRPr lang="en-US" dirty="0"/>
          </a:p>
        </p:txBody>
      </p:sp>
    </p:spTree>
    <p:extLst>
      <p:ext uri="{BB962C8B-B14F-4D97-AF65-F5344CB8AC3E}">
        <p14:creationId xmlns:p14="http://schemas.microsoft.com/office/powerpoint/2010/main" val="3520490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56E6EE7-9203-4AF9-96C0-054C6272895A}" type="slidenum">
              <a:rPr lang="en-US" smtClean="0"/>
              <a:pPr>
                <a:defRPr/>
              </a:pPr>
              <a:t>21</a:t>
            </a:fld>
            <a:endParaRPr lang="en-US" dirty="0"/>
          </a:p>
        </p:txBody>
      </p:sp>
    </p:spTree>
    <p:extLst>
      <p:ext uri="{BB962C8B-B14F-4D97-AF65-F5344CB8AC3E}">
        <p14:creationId xmlns:p14="http://schemas.microsoft.com/office/powerpoint/2010/main" val="2537941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56E6EE7-9203-4AF9-96C0-054C6272895A}" type="slidenum">
              <a:rPr lang="en-US" smtClean="0"/>
              <a:pPr>
                <a:defRPr/>
              </a:pPr>
              <a:t>22</a:t>
            </a:fld>
            <a:endParaRPr lang="en-US" dirty="0"/>
          </a:p>
        </p:txBody>
      </p:sp>
    </p:spTree>
    <p:extLst>
      <p:ext uri="{BB962C8B-B14F-4D97-AF65-F5344CB8AC3E}">
        <p14:creationId xmlns:p14="http://schemas.microsoft.com/office/powerpoint/2010/main" val="990063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56E6EE7-9203-4AF9-96C0-054C6272895A}" type="slidenum">
              <a:rPr lang="en-US" smtClean="0"/>
              <a:pPr>
                <a:defRPr/>
              </a:pPr>
              <a:t>23</a:t>
            </a:fld>
            <a:endParaRPr lang="en-US" dirty="0"/>
          </a:p>
        </p:txBody>
      </p:sp>
    </p:spTree>
    <p:extLst>
      <p:ext uri="{BB962C8B-B14F-4D97-AF65-F5344CB8AC3E}">
        <p14:creationId xmlns:p14="http://schemas.microsoft.com/office/powerpoint/2010/main" val="873141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6E6EE7-9203-4AF9-96C0-054C6272895A}" type="slidenum">
              <a:rPr lang="en-US" smtClean="0"/>
              <a:pPr>
                <a:defRPr/>
              </a:pPr>
              <a:t>3</a:t>
            </a:fld>
            <a:endParaRPr lang="en-US" dirty="0"/>
          </a:p>
        </p:txBody>
      </p:sp>
    </p:spTree>
    <p:extLst>
      <p:ext uri="{BB962C8B-B14F-4D97-AF65-F5344CB8AC3E}">
        <p14:creationId xmlns:p14="http://schemas.microsoft.com/office/powerpoint/2010/main" val="2883329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a:t>
            </a:r>
          </a:p>
          <a:p>
            <a:pPr defTabSz="921624">
              <a:defRPr/>
            </a:pPr>
            <a:r>
              <a:rPr lang="en-US" baseline="0" dirty="0" smtClean="0"/>
              <a:t>Introduce all of the resources</a:t>
            </a:r>
          </a:p>
          <a:p>
            <a:pPr defTabSz="921624">
              <a:defRPr/>
            </a:pPr>
            <a:endParaRPr lang="en-US" baseline="0" dirty="0" smtClean="0"/>
          </a:p>
          <a:p>
            <a:pPr defTabSz="921624">
              <a:defRPr/>
            </a:pPr>
            <a:r>
              <a:rPr lang="en-US" baseline="0" dirty="0" smtClean="0"/>
              <a:t>All of these resources have common threads or themes that run through them… Mission- Give examples, Fiscal- give examples</a:t>
            </a:r>
            <a:endParaRPr lang="en-US" dirty="0" smtClean="0"/>
          </a:p>
          <a:p>
            <a:r>
              <a:rPr lang="en-US" dirty="0" smtClean="0"/>
              <a:t>Doesn’t matter which publication or</a:t>
            </a:r>
            <a:r>
              <a:rPr lang="en-US" baseline="0" dirty="0" smtClean="0"/>
              <a:t> you choose but it is critical that the board has a common language with administration.</a:t>
            </a:r>
          </a:p>
          <a:p>
            <a:r>
              <a:rPr lang="en-US" baseline="0" dirty="0" smtClean="0"/>
              <a:t>Need to have something that all stake holders can buy into and that fits the culture of the organization.</a:t>
            </a:r>
          </a:p>
        </p:txBody>
      </p:sp>
      <p:sp>
        <p:nvSpPr>
          <p:cNvPr id="4" name="Slide Number Placeholder 3"/>
          <p:cNvSpPr>
            <a:spLocks noGrp="1"/>
          </p:cNvSpPr>
          <p:nvPr>
            <p:ph type="sldNum" sz="quarter" idx="10"/>
          </p:nvPr>
        </p:nvSpPr>
        <p:spPr/>
        <p:txBody>
          <a:bodyPr/>
          <a:lstStyle/>
          <a:p>
            <a:pPr>
              <a:defRPr/>
            </a:pPr>
            <a:fld id="{E56E6EE7-9203-4AF9-96C0-054C6272895A}" type="slidenum">
              <a:rPr lang="en-US" smtClean="0"/>
              <a:pPr>
                <a:defRPr/>
              </a:pPr>
              <a:t>4</a:t>
            </a:fld>
            <a:endParaRPr lang="en-US" dirty="0"/>
          </a:p>
        </p:txBody>
      </p:sp>
    </p:spTree>
    <p:extLst>
      <p:ext uri="{BB962C8B-B14F-4D97-AF65-F5344CB8AC3E}">
        <p14:creationId xmlns:p14="http://schemas.microsoft.com/office/powerpoint/2010/main" val="2723668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56E6EE7-9203-4AF9-96C0-054C6272895A}" type="slidenum">
              <a:rPr lang="en-US" smtClean="0"/>
              <a:pPr>
                <a:defRPr/>
              </a:pPr>
              <a:t>5</a:t>
            </a:fld>
            <a:endParaRPr lang="en-US" dirty="0"/>
          </a:p>
        </p:txBody>
      </p:sp>
    </p:spTree>
    <p:extLst>
      <p:ext uri="{BB962C8B-B14F-4D97-AF65-F5344CB8AC3E}">
        <p14:creationId xmlns:p14="http://schemas.microsoft.com/office/powerpoint/2010/main" val="724836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56E6EE7-9203-4AF9-96C0-054C6272895A}" type="slidenum">
              <a:rPr lang="en-US" smtClean="0"/>
              <a:pPr>
                <a:defRPr/>
              </a:pPr>
              <a:t>6</a:t>
            </a:fld>
            <a:endParaRPr lang="en-US" dirty="0"/>
          </a:p>
        </p:txBody>
      </p:sp>
    </p:spTree>
    <p:extLst>
      <p:ext uri="{BB962C8B-B14F-4D97-AF65-F5344CB8AC3E}">
        <p14:creationId xmlns:p14="http://schemas.microsoft.com/office/powerpoint/2010/main" val="2986567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56E6EE7-9203-4AF9-96C0-054C6272895A}" type="slidenum">
              <a:rPr lang="en-US" smtClean="0"/>
              <a:pPr>
                <a:defRPr/>
              </a:pPr>
              <a:t>7</a:t>
            </a:fld>
            <a:endParaRPr lang="en-US" dirty="0"/>
          </a:p>
        </p:txBody>
      </p:sp>
    </p:spTree>
    <p:extLst>
      <p:ext uri="{BB962C8B-B14F-4D97-AF65-F5344CB8AC3E}">
        <p14:creationId xmlns:p14="http://schemas.microsoft.com/office/powerpoint/2010/main" val="4290370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56E6EE7-9203-4AF9-96C0-054C6272895A}" type="slidenum">
              <a:rPr lang="en-US" smtClean="0"/>
              <a:pPr>
                <a:defRPr/>
              </a:pPr>
              <a:t>8</a:t>
            </a:fld>
            <a:endParaRPr lang="en-US" dirty="0"/>
          </a:p>
        </p:txBody>
      </p:sp>
    </p:spTree>
    <p:extLst>
      <p:ext uri="{BB962C8B-B14F-4D97-AF65-F5344CB8AC3E}">
        <p14:creationId xmlns:p14="http://schemas.microsoft.com/office/powerpoint/2010/main" val="3793723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56E6EE7-9203-4AF9-96C0-054C6272895A}" type="slidenum">
              <a:rPr lang="en-US" smtClean="0"/>
              <a:pPr>
                <a:defRPr/>
              </a:pPr>
              <a:t>9</a:t>
            </a:fld>
            <a:endParaRPr lang="en-US" dirty="0"/>
          </a:p>
        </p:txBody>
      </p:sp>
    </p:spTree>
    <p:extLst>
      <p:ext uri="{BB962C8B-B14F-4D97-AF65-F5344CB8AC3E}">
        <p14:creationId xmlns:p14="http://schemas.microsoft.com/office/powerpoint/2010/main" val="3107538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553200" y="6356350"/>
            <a:ext cx="2133600" cy="365125"/>
          </a:xfrm>
          <a:prstGeom prst="rect">
            <a:avLst/>
          </a:prstGeom>
        </p:spPr>
        <p:txBody>
          <a:bodyPr/>
          <a:lstStyle>
            <a:lvl1pPr algn="r" fontAlgn="auto">
              <a:spcBef>
                <a:spcPts val="0"/>
              </a:spcBef>
              <a:spcAft>
                <a:spcPts val="0"/>
              </a:spcAft>
              <a:defRPr>
                <a:solidFill>
                  <a:srgbClr val="FFCC00"/>
                </a:solidFill>
                <a:latin typeface="+mn-lt"/>
                <a:cs typeface="+mn-cs"/>
              </a:defRPr>
            </a:lvl1pPr>
          </a:lstStyle>
          <a:p>
            <a:pPr>
              <a:defRPr/>
            </a:pPr>
            <a:fld id="{8FC1F06D-A252-4F28-B376-6FECC0F075D9}" type="slidenum">
              <a:rPr lang="en-US" smtClean="0"/>
              <a:pPr>
                <a:defRPr/>
              </a:pPr>
              <a:t>‹#›</a:t>
            </a:fld>
            <a:endParaRPr lang="en-US" dirty="0"/>
          </a:p>
        </p:txBody>
      </p:sp>
      <p:sp>
        <p:nvSpPr>
          <p:cNvPr id="6" name="Content Placeholder 5"/>
          <p:cNvSpPr>
            <a:spLocks noGrp="1"/>
          </p:cNvSpPr>
          <p:nvPr>
            <p:ph sz="quarter" idx="10"/>
          </p:nvPr>
        </p:nvSpPr>
        <p:spPr>
          <a:xfrm>
            <a:off x="8077200" y="6324600"/>
            <a:ext cx="914400" cy="914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0992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6553200" y="6356350"/>
            <a:ext cx="2133600" cy="365125"/>
          </a:xfrm>
          <a:prstGeom prst="rect">
            <a:avLst/>
          </a:prstGeom>
        </p:spPr>
        <p:txBody>
          <a:bodyPr/>
          <a:lstStyle>
            <a:lvl1pPr algn="r" fontAlgn="auto">
              <a:spcBef>
                <a:spcPts val="0"/>
              </a:spcBef>
              <a:spcAft>
                <a:spcPts val="0"/>
              </a:spcAft>
              <a:defRPr>
                <a:solidFill>
                  <a:srgbClr val="FFCC00"/>
                </a:solidFill>
                <a:latin typeface="+mn-lt"/>
                <a:cs typeface="+mn-cs"/>
              </a:defRPr>
            </a:lvl1pPr>
          </a:lstStyle>
          <a:p>
            <a:pPr>
              <a:defRPr/>
            </a:pPr>
            <a:fld id="{8FC1F06D-A252-4F28-B376-6FECC0F075D9}" type="slidenum">
              <a:rPr lang="en-US" smtClean="0"/>
              <a:pPr>
                <a:defRPr/>
              </a:pPr>
              <a:t>‹#›</a:t>
            </a:fld>
            <a:endParaRPr lang="en-US" dirty="0"/>
          </a:p>
        </p:txBody>
      </p:sp>
    </p:spTree>
    <p:extLst>
      <p:ext uri="{BB962C8B-B14F-4D97-AF65-F5344CB8AC3E}">
        <p14:creationId xmlns:p14="http://schemas.microsoft.com/office/powerpoint/2010/main" val="4063431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6553200" y="6356350"/>
            <a:ext cx="2133600" cy="365125"/>
          </a:xfrm>
          <a:prstGeom prst="rect">
            <a:avLst/>
          </a:prstGeom>
        </p:spPr>
        <p:txBody>
          <a:bodyPr/>
          <a:lstStyle>
            <a:lvl1pPr algn="r" fontAlgn="auto">
              <a:spcBef>
                <a:spcPts val="0"/>
              </a:spcBef>
              <a:spcAft>
                <a:spcPts val="0"/>
              </a:spcAft>
              <a:defRPr>
                <a:solidFill>
                  <a:srgbClr val="FFCC00"/>
                </a:solidFill>
                <a:latin typeface="+mn-lt"/>
                <a:cs typeface="+mn-cs"/>
              </a:defRPr>
            </a:lvl1pPr>
          </a:lstStyle>
          <a:p>
            <a:pPr>
              <a:defRPr/>
            </a:pPr>
            <a:fld id="{8FC1F06D-A252-4F28-B376-6FECC0F075D9}" type="slidenum">
              <a:rPr lang="en-US" smtClean="0"/>
              <a:pPr>
                <a:defRPr/>
              </a:pPr>
              <a:t>‹#›</a:t>
            </a:fld>
            <a:endParaRPr lang="en-US" dirty="0"/>
          </a:p>
        </p:txBody>
      </p:sp>
    </p:spTree>
    <p:extLst>
      <p:ext uri="{BB962C8B-B14F-4D97-AF65-F5344CB8AC3E}">
        <p14:creationId xmlns:p14="http://schemas.microsoft.com/office/powerpoint/2010/main" val="21810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6553200" y="6356350"/>
            <a:ext cx="2133600" cy="365125"/>
          </a:xfrm>
          <a:prstGeom prst="rect">
            <a:avLst/>
          </a:prstGeom>
        </p:spPr>
        <p:txBody>
          <a:bodyPr/>
          <a:lstStyle>
            <a:lvl1pPr algn="r" fontAlgn="auto">
              <a:spcBef>
                <a:spcPts val="0"/>
              </a:spcBef>
              <a:spcAft>
                <a:spcPts val="0"/>
              </a:spcAft>
              <a:defRPr>
                <a:solidFill>
                  <a:srgbClr val="FFCC00"/>
                </a:solidFill>
                <a:latin typeface="+mn-lt"/>
                <a:cs typeface="+mn-cs"/>
              </a:defRPr>
            </a:lvl1pPr>
          </a:lstStyle>
          <a:p>
            <a:pPr>
              <a:defRPr/>
            </a:pPr>
            <a:fld id="{8FC1F06D-A252-4F28-B376-6FECC0F075D9}" type="slidenum">
              <a:rPr lang="en-US" smtClean="0"/>
              <a:pPr>
                <a:defRPr/>
              </a:pPr>
              <a:t>‹#›</a:t>
            </a:fld>
            <a:endParaRPr lang="en-US" dirty="0"/>
          </a:p>
        </p:txBody>
      </p:sp>
    </p:spTree>
    <p:extLst>
      <p:ext uri="{BB962C8B-B14F-4D97-AF65-F5344CB8AC3E}">
        <p14:creationId xmlns:p14="http://schemas.microsoft.com/office/powerpoint/2010/main" val="117702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553200" y="6356350"/>
            <a:ext cx="2133600" cy="365125"/>
          </a:xfrm>
          <a:prstGeom prst="rect">
            <a:avLst/>
          </a:prstGeom>
        </p:spPr>
        <p:txBody>
          <a:bodyPr/>
          <a:lstStyle>
            <a:lvl1pPr algn="r" fontAlgn="auto">
              <a:spcBef>
                <a:spcPts val="0"/>
              </a:spcBef>
              <a:spcAft>
                <a:spcPts val="0"/>
              </a:spcAft>
              <a:defRPr>
                <a:solidFill>
                  <a:srgbClr val="FFCC00"/>
                </a:solidFill>
                <a:latin typeface="+mn-lt"/>
                <a:cs typeface="+mn-cs"/>
              </a:defRPr>
            </a:lvl1pPr>
          </a:lstStyle>
          <a:p>
            <a:pPr>
              <a:defRPr/>
            </a:pPr>
            <a:fld id="{8FC1F06D-A252-4F28-B376-6FECC0F075D9}" type="slidenum">
              <a:rPr lang="en-US" smtClean="0"/>
              <a:pPr>
                <a:defRPr/>
              </a:pPr>
              <a:t>‹#›</a:t>
            </a:fld>
            <a:endParaRPr lang="en-US" dirty="0"/>
          </a:p>
        </p:txBody>
      </p:sp>
    </p:spTree>
    <p:extLst>
      <p:ext uri="{BB962C8B-B14F-4D97-AF65-F5344CB8AC3E}">
        <p14:creationId xmlns:p14="http://schemas.microsoft.com/office/powerpoint/2010/main" val="352666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6356350"/>
            <a:ext cx="2133600" cy="365125"/>
          </a:xfrm>
          <a:prstGeom prst="rect">
            <a:avLst/>
          </a:prstGeom>
        </p:spPr>
        <p:txBody>
          <a:bodyPr/>
          <a:lstStyle>
            <a:lvl1pPr algn="r" fontAlgn="auto">
              <a:spcBef>
                <a:spcPts val="0"/>
              </a:spcBef>
              <a:spcAft>
                <a:spcPts val="0"/>
              </a:spcAft>
              <a:defRPr>
                <a:solidFill>
                  <a:srgbClr val="FFCC00"/>
                </a:solidFill>
                <a:latin typeface="+mn-lt"/>
                <a:cs typeface="+mn-cs"/>
              </a:defRPr>
            </a:lvl1pPr>
          </a:lstStyle>
          <a:p>
            <a:pPr>
              <a:defRPr/>
            </a:pPr>
            <a:fld id="{8FC1F06D-A252-4F28-B376-6FECC0F075D9}" type="slidenum">
              <a:rPr lang="en-US" smtClean="0"/>
              <a:pPr>
                <a:defRPr/>
              </a:pPr>
              <a:t>‹#›</a:t>
            </a:fld>
            <a:endParaRPr lang="en-US" dirty="0"/>
          </a:p>
        </p:txBody>
      </p:sp>
    </p:spTree>
    <p:extLst>
      <p:ext uri="{BB962C8B-B14F-4D97-AF65-F5344CB8AC3E}">
        <p14:creationId xmlns:p14="http://schemas.microsoft.com/office/powerpoint/2010/main" val="1892468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6553200" y="6356350"/>
            <a:ext cx="2133600" cy="365125"/>
          </a:xfrm>
          <a:prstGeom prst="rect">
            <a:avLst/>
          </a:prstGeom>
        </p:spPr>
        <p:txBody>
          <a:bodyPr/>
          <a:lstStyle>
            <a:lvl1pPr algn="r" fontAlgn="auto">
              <a:spcBef>
                <a:spcPts val="0"/>
              </a:spcBef>
              <a:spcAft>
                <a:spcPts val="0"/>
              </a:spcAft>
              <a:defRPr>
                <a:solidFill>
                  <a:srgbClr val="FFCC00"/>
                </a:solidFill>
                <a:latin typeface="+mn-lt"/>
                <a:cs typeface="+mn-cs"/>
              </a:defRPr>
            </a:lvl1pPr>
          </a:lstStyle>
          <a:p>
            <a:pPr>
              <a:defRPr/>
            </a:pPr>
            <a:fld id="{8FC1F06D-A252-4F28-B376-6FECC0F075D9}" type="slidenum">
              <a:rPr lang="en-US" smtClean="0"/>
              <a:pPr>
                <a:defRPr/>
              </a:pPr>
              <a:t>‹#›</a:t>
            </a:fld>
            <a:endParaRPr lang="en-US" dirty="0"/>
          </a:p>
        </p:txBody>
      </p:sp>
    </p:spTree>
    <p:extLst>
      <p:ext uri="{BB962C8B-B14F-4D97-AF65-F5344CB8AC3E}">
        <p14:creationId xmlns:p14="http://schemas.microsoft.com/office/powerpoint/2010/main" val="2711774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6553200" y="6356350"/>
            <a:ext cx="2133600" cy="365125"/>
          </a:xfrm>
          <a:prstGeom prst="rect">
            <a:avLst/>
          </a:prstGeom>
        </p:spPr>
        <p:txBody>
          <a:bodyPr/>
          <a:lstStyle>
            <a:lvl1pPr algn="r" fontAlgn="auto">
              <a:spcBef>
                <a:spcPts val="0"/>
              </a:spcBef>
              <a:spcAft>
                <a:spcPts val="0"/>
              </a:spcAft>
              <a:defRPr>
                <a:solidFill>
                  <a:srgbClr val="FFCC00"/>
                </a:solidFill>
                <a:latin typeface="+mn-lt"/>
                <a:cs typeface="+mn-cs"/>
              </a:defRPr>
            </a:lvl1pPr>
          </a:lstStyle>
          <a:p>
            <a:pPr>
              <a:defRPr/>
            </a:pPr>
            <a:fld id="{8FC1F06D-A252-4F28-B376-6FECC0F075D9}" type="slidenum">
              <a:rPr lang="en-US" smtClean="0"/>
              <a:pPr>
                <a:defRPr/>
              </a:pPr>
              <a:t>‹#›</a:t>
            </a:fld>
            <a:endParaRPr lang="en-US" dirty="0"/>
          </a:p>
        </p:txBody>
      </p:sp>
    </p:spTree>
    <p:extLst>
      <p:ext uri="{BB962C8B-B14F-4D97-AF65-F5344CB8AC3E}">
        <p14:creationId xmlns:p14="http://schemas.microsoft.com/office/powerpoint/2010/main" val="2717727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553200" y="6356350"/>
            <a:ext cx="2133600" cy="365125"/>
          </a:xfrm>
          <a:prstGeom prst="rect">
            <a:avLst/>
          </a:prstGeom>
        </p:spPr>
        <p:txBody>
          <a:bodyPr/>
          <a:lstStyle>
            <a:lvl1pPr algn="r" fontAlgn="auto">
              <a:spcBef>
                <a:spcPts val="0"/>
              </a:spcBef>
              <a:spcAft>
                <a:spcPts val="0"/>
              </a:spcAft>
              <a:defRPr>
                <a:solidFill>
                  <a:srgbClr val="FFCC00"/>
                </a:solidFill>
                <a:latin typeface="+mn-lt"/>
                <a:cs typeface="+mn-cs"/>
              </a:defRPr>
            </a:lvl1pPr>
          </a:lstStyle>
          <a:p>
            <a:pPr>
              <a:defRPr/>
            </a:pPr>
            <a:fld id="{8FC1F06D-A252-4F28-B376-6FECC0F075D9}" type="slidenum">
              <a:rPr lang="en-US" smtClean="0"/>
              <a:pPr>
                <a:defRPr/>
              </a:pPr>
              <a:t>‹#›</a:t>
            </a:fld>
            <a:endParaRPr lang="en-US" dirty="0"/>
          </a:p>
        </p:txBody>
      </p:sp>
    </p:spTree>
    <p:extLst>
      <p:ext uri="{BB962C8B-B14F-4D97-AF65-F5344CB8AC3E}">
        <p14:creationId xmlns:p14="http://schemas.microsoft.com/office/powerpoint/2010/main" val="403256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553200" y="6356350"/>
            <a:ext cx="2133600" cy="365125"/>
          </a:xfrm>
          <a:prstGeom prst="rect">
            <a:avLst/>
          </a:prstGeom>
        </p:spPr>
        <p:txBody>
          <a:bodyPr/>
          <a:lstStyle>
            <a:lvl1pPr algn="r" fontAlgn="auto">
              <a:spcBef>
                <a:spcPts val="0"/>
              </a:spcBef>
              <a:spcAft>
                <a:spcPts val="0"/>
              </a:spcAft>
              <a:defRPr>
                <a:solidFill>
                  <a:srgbClr val="FFCC00"/>
                </a:solidFill>
                <a:latin typeface="+mn-lt"/>
                <a:cs typeface="+mn-cs"/>
              </a:defRPr>
            </a:lvl1pPr>
          </a:lstStyle>
          <a:p>
            <a:pPr>
              <a:defRPr/>
            </a:pPr>
            <a:fld id="{8FC1F06D-A252-4F28-B376-6FECC0F075D9}" type="slidenum">
              <a:rPr lang="en-US" smtClean="0"/>
              <a:pPr>
                <a:defRPr/>
              </a:pPr>
              <a:t>‹#›</a:t>
            </a:fld>
            <a:endParaRPr lang="en-US" dirty="0"/>
          </a:p>
        </p:txBody>
      </p:sp>
    </p:spTree>
    <p:extLst>
      <p:ext uri="{BB962C8B-B14F-4D97-AF65-F5344CB8AC3E}">
        <p14:creationId xmlns:p14="http://schemas.microsoft.com/office/powerpoint/2010/main" val="309982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6" name="Picture 25"/>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6057033"/>
            <a:ext cx="9144000" cy="800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0325" y="6096000"/>
            <a:ext cx="298767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8" r:id="rId10"/>
  </p:sldLayoutIdLst>
  <p:hf hdr="0" ftr="0" dt="0"/>
  <p:txStyles>
    <p:titleStyle>
      <a:lvl1pPr algn="r" rtl="0" eaLnBrk="0" fontAlgn="base" hangingPunct="0">
        <a:spcBef>
          <a:spcPct val="0"/>
        </a:spcBef>
        <a:spcAft>
          <a:spcPct val="0"/>
        </a:spcAft>
        <a:defRPr sz="2000" kern="1200" cap="all">
          <a:solidFill>
            <a:srgbClr val="AABF2C"/>
          </a:solidFill>
          <a:latin typeface="HelveticaNeueLT Std" pitchFamily="34" charset="0"/>
          <a:ea typeface="+mj-ea"/>
          <a:cs typeface="+mj-cs"/>
        </a:defRPr>
      </a:lvl1pPr>
      <a:lvl2pPr algn="r" rtl="0" eaLnBrk="0" fontAlgn="base" hangingPunct="0">
        <a:spcBef>
          <a:spcPct val="0"/>
        </a:spcBef>
        <a:spcAft>
          <a:spcPct val="0"/>
        </a:spcAft>
        <a:defRPr sz="2000">
          <a:solidFill>
            <a:srgbClr val="AABF2C"/>
          </a:solidFill>
          <a:latin typeface="HelveticaNeueLT Std" pitchFamily="34" charset="0"/>
        </a:defRPr>
      </a:lvl2pPr>
      <a:lvl3pPr algn="r" rtl="0" eaLnBrk="0" fontAlgn="base" hangingPunct="0">
        <a:spcBef>
          <a:spcPct val="0"/>
        </a:spcBef>
        <a:spcAft>
          <a:spcPct val="0"/>
        </a:spcAft>
        <a:defRPr sz="2000">
          <a:solidFill>
            <a:srgbClr val="AABF2C"/>
          </a:solidFill>
          <a:latin typeface="HelveticaNeueLT Std" pitchFamily="34" charset="0"/>
        </a:defRPr>
      </a:lvl3pPr>
      <a:lvl4pPr algn="r" rtl="0" eaLnBrk="0" fontAlgn="base" hangingPunct="0">
        <a:spcBef>
          <a:spcPct val="0"/>
        </a:spcBef>
        <a:spcAft>
          <a:spcPct val="0"/>
        </a:spcAft>
        <a:defRPr sz="2000">
          <a:solidFill>
            <a:srgbClr val="AABF2C"/>
          </a:solidFill>
          <a:latin typeface="HelveticaNeueLT Std" pitchFamily="34" charset="0"/>
        </a:defRPr>
      </a:lvl4pPr>
      <a:lvl5pPr algn="r" rtl="0" eaLnBrk="0" fontAlgn="base" hangingPunct="0">
        <a:spcBef>
          <a:spcPct val="0"/>
        </a:spcBef>
        <a:spcAft>
          <a:spcPct val="0"/>
        </a:spcAft>
        <a:defRPr sz="2000">
          <a:solidFill>
            <a:srgbClr val="AABF2C"/>
          </a:solidFill>
          <a:latin typeface="HelveticaNeueLT Std" pitchFamily="34" charset="0"/>
        </a:defRPr>
      </a:lvl5pPr>
      <a:lvl6pPr marL="457200" algn="r" rtl="0" fontAlgn="base">
        <a:spcBef>
          <a:spcPct val="0"/>
        </a:spcBef>
        <a:spcAft>
          <a:spcPct val="0"/>
        </a:spcAft>
        <a:defRPr sz="2000">
          <a:solidFill>
            <a:srgbClr val="AABF2C"/>
          </a:solidFill>
          <a:latin typeface="HelveticaNeueLT Std" pitchFamily="34" charset="0"/>
        </a:defRPr>
      </a:lvl6pPr>
      <a:lvl7pPr marL="914400" algn="r" rtl="0" fontAlgn="base">
        <a:spcBef>
          <a:spcPct val="0"/>
        </a:spcBef>
        <a:spcAft>
          <a:spcPct val="0"/>
        </a:spcAft>
        <a:defRPr sz="2000">
          <a:solidFill>
            <a:srgbClr val="AABF2C"/>
          </a:solidFill>
          <a:latin typeface="HelveticaNeueLT Std" pitchFamily="34" charset="0"/>
        </a:defRPr>
      </a:lvl7pPr>
      <a:lvl8pPr marL="1371600" algn="r" rtl="0" fontAlgn="base">
        <a:spcBef>
          <a:spcPct val="0"/>
        </a:spcBef>
        <a:spcAft>
          <a:spcPct val="0"/>
        </a:spcAft>
        <a:defRPr sz="2000">
          <a:solidFill>
            <a:srgbClr val="AABF2C"/>
          </a:solidFill>
          <a:latin typeface="HelveticaNeueLT Std" pitchFamily="34" charset="0"/>
        </a:defRPr>
      </a:lvl8pPr>
      <a:lvl9pPr marL="1828800" algn="r" rtl="0" fontAlgn="base">
        <a:spcBef>
          <a:spcPct val="0"/>
        </a:spcBef>
        <a:spcAft>
          <a:spcPct val="0"/>
        </a:spcAft>
        <a:defRPr sz="2000">
          <a:solidFill>
            <a:srgbClr val="AABF2C"/>
          </a:solidFill>
          <a:latin typeface="HelveticaNeueLT Std"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58595B"/>
          </a:solidFill>
          <a:latin typeface="HelveticaNeueLT Std Lt"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58595B"/>
          </a:solidFill>
          <a:latin typeface="HelveticaNeueLT Std Lt"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58595B"/>
          </a:solidFill>
          <a:latin typeface="HelveticaNeueLT Std Lt"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58595B"/>
          </a:solidFill>
          <a:latin typeface="HelveticaNeueLT Std Lt"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58595B"/>
          </a:solidFill>
          <a:latin typeface="HelveticaNeueLT Std L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457200" y="838200"/>
            <a:ext cx="8686800" cy="4953000"/>
          </a:xfrm>
          <a:prstGeom prst="rect">
            <a:avLst/>
          </a:prstGeom>
          <a:noFill/>
          <a:ln>
            <a:no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r>
              <a:rPr lang="en-US" sz="4000" dirty="0" smtClean="0">
                <a:solidFill>
                  <a:srgbClr val="9E0040"/>
                </a:solidFill>
                <a:latin typeface="HelveticaNeueLT Std Lt Ext" pitchFamily="34" charset="0"/>
              </a:rPr>
              <a:t>Future Success:</a:t>
            </a:r>
          </a:p>
          <a:p>
            <a:pPr algn="l">
              <a:spcBef>
                <a:spcPts val="0"/>
              </a:spcBef>
              <a:defRPr/>
            </a:pPr>
            <a:r>
              <a:rPr lang="en-US" sz="4000" dirty="0" smtClean="0">
                <a:solidFill>
                  <a:srgbClr val="9E0040"/>
                </a:solidFill>
                <a:latin typeface="HelveticaNeueLT Std Lt Ext" pitchFamily="34" charset="0"/>
              </a:rPr>
              <a:t>The Importance and Process of Board Succession Planning</a:t>
            </a:r>
          </a:p>
          <a:p>
            <a:pPr algn="l">
              <a:lnSpc>
                <a:spcPct val="160000"/>
              </a:lnSpc>
              <a:spcBef>
                <a:spcPts val="0"/>
              </a:spcBef>
            </a:pPr>
            <a:r>
              <a:rPr lang="en-US" sz="2000" dirty="0" smtClean="0">
                <a:solidFill>
                  <a:srgbClr val="000000"/>
                </a:solidFill>
                <a:latin typeface="HelveticaNeueLT Std Lt Cn" pitchFamily="34" charset="0"/>
              </a:rPr>
              <a:t>BDS| October 15, </a:t>
            </a:r>
            <a:r>
              <a:rPr lang="en-US" sz="2000" dirty="0" smtClean="0">
                <a:solidFill>
                  <a:srgbClr val="000000"/>
                </a:solidFill>
                <a:latin typeface="HelveticaNeueLT Std Lt Cn" pitchFamily="34" charset="0"/>
              </a:rPr>
              <a:t>2015</a:t>
            </a:r>
          </a:p>
          <a:p>
            <a:pPr algn="l">
              <a:lnSpc>
                <a:spcPct val="160000"/>
              </a:lnSpc>
              <a:spcBef>
                <a:spcPts val="0"/>
              </a:spcBef>
            </a:pPr>
            <a:endParaRPr lang="en-US" sz="2000" dirty="0">
              <a:solidFill>
                <a:srgbClr val="000000"/>
              </a:solidFill>
              <a:latin typeface="HelveticaNeueLT Std Lt Cn" pitchFamily="34" charset="0"/>
              <a:cs typeface="HelveticaNeueLT Std Lt Cn"/>
            </a:endParaRPr>
          </a:p>
          <a:p>
            <a:pPr algn="l">
              <a:lnSpc>
                <a:spcPct val="160000"/>
              </a:lnSpc>
              <a:spcBef>
                <a:spcPts val="0"/>
              </a:spcBef>
            </a:pPr>
            <a:endParaRPr lang="en-US" sz="2000" dirty="0" smtClean="0">
              <a:solidFill>
                <a:srgbClr val="000000"/>
              </a:solidFill>
              <a:latin typeface="HelveticaNeueLT Std Lt Cn" pitchFamily="34" charset="0"/>
              <a:cs typeface="HelveticaNeueLT Std Lt Cn"/>
            </a:endParaRPr>
          </a:p>
          <a:p>
            <a:pPr algn="l">
              <a:lnSpc>
                <a:spcPct val="160000"/>
              </a:lnSpc>
              <a:spcBef>
                <a:spcPts val="0"/>
              </a:spcBef>
            </a:pPr>
            <a:endParaRPr lang="en-US" sz="2000" dirty="0">
              <a:solidFill>
                <a:srgbClr val="000000"/>
              </a:solidFill>
              <a:latin typeface="HelveticaNeueLT Std Lt Cn" pitchFamily="34" charset="0"/>
              <a:cs typeface="HelveticaNeueLT Std Lt Cn"/>
            </a:endParaRPr>
          </a:p>
          <a:p>
            <a:pPr algn="l">
              <a:spcBef>
                <a:spcPts val="0"/>
              </a:spcBef>
              <a:defRPr/>
            </a:pPr>
            <a:endParaRPr lang="en-US" sz="2000" dirty="0" smtClean="0">
              <a:solidFill>
                <a:srgbClr val="000000"/>
              </a:solidFill>
              <a:latin typeface="HelveticaNeueLT Std Lt Cn" pitchFamily="34" charset="0"/>
            </a:endParaRPr>
          </a:p>
          <a:p>
            <a:pPr algn="l">
              <a:spcBef>
                <a:spcPts val="0"/>
              </a:spcBef>
              <a:defRPr/>
            </a:pPr>
            <a:endParaRPr lang="en-US" sz="2000" dirty="0">
              <a:solidFill>
                <a:srgbClr val="000000"/>
              </a:solidFill>
              <a:latin typeface="HelveticaNeueLT Std Lt Cn" pitchFamily="34" charset="0"/>
            </a:endParaRPr>
          </a:p>
          <a:p>
            <a:pPr algn="l">
              <a:spcBef>
                <a:spcPts val="0"/>
              </a:spcBef>
              <a:defRPr/>
            </a:pPr>
            <a:endParaRPr lang="en-US" sz="2000" dirty="0" smtClean="0">
              <a:solidFill>
                <a:srgbClr val="000000"/>
              </a:solidFill>
              <a:latin typeface="HelveticaNeueLT Std Lt Cn" pitchFamily="34" charset="0"/>
            </a:endParaRPr>
          </a:p>
          <a:p>
            <a:pPr algn="l">
              <a:spcBef>
                <a:spcPts val="0"/>
              </a:spcBef>
              <a:defRPr/>
            </a:pPr>
            <a:r>
              <a:rPr lang="en-US" sz="2000" dirty="0" smtClean="0">
                <a:solidFill>
                  <a:srgbClr val="9E0040"/>
                </a:solidFill>
                <a:latin typeface="HelveticaNeueLT Std Cn" pitchFamily="34" charset="0"/>
              </a:rPr>
              <a:t>Orlando Castellon</a:t>
            </a:r>
            <a:endParaRPr lang="en-US" sz="2000" dirty="0">
              <a:solidFill>
                <a:srgbClr val="9E0040"/>
              </a:solidFill>
              <a:latin typeface="HelveticaNeueLT Std Cn" pitchFamily="34" charset="0"/>
            </a:endParaRPr>
          </a:p>
          <a:p>
            <a:pPr algn="l">
              <a:spcBef>
                <a:spcPts val="0"/>
              </a:spcBef>
              <a:defRPr/>
            </a:pPr>
            <a:r>
              <a:rPr lang="en-US" sz="1600" dirty="0" smtClean="0">
                <a:solidFill>
                  <a:srgbClr val="9E0040"/>
                </a:solidFill>
                <a:latin typeface="HelveticaNeueLT Std Cn" pitchFamily="34" charset="0"/>
              </a:rPr>
              <a:t>Director for Board Appointments and Development</a:t>
            </a:r>
            <a:endParaRPr lang="en-US" sz="1600" dirty="0">
              <a:solidFill>
                <a:srgbClr val="9E0040"/>
              </a:solidFill>
              <a:latin typeface="HelveticaNeueLT Std Cn" pitchFamily="34" charset="0"/>
            </a:endParaRPr>
          </a:p>
          <a:p>
            <a:pPr algn="l">
              <a:spcBef>
                <a:spcPts val="0"/>
              </a:spcBef>
              <a:defRPr/>
            </a:pPr>
            <a:r>
              <a:rPr lang="en-US" sz="1600" dirty="0">
                <a:solidFill>
                  <a:schemeClr val="tx1"/>
                </a:solidFill>
                <a:latin typeface="HelveticaNeueLT Std Lt Cn" pitchFamily="34" charset="0"/>
              </a:rPr>
              <a:t>The </a:t>
            </a:r>
            <a:r>
              <a:rPr lang="en-US" sz="1600" dirty="0" smtClean="0">
                <a:solidFill>
                  <a:schemeClr val="tx1"/>
                </a:solidFill>
                <a:latin typeface="HelveticaNeueLT Std Lt Cn" pitchFamily="34" charset="0"/>
              </a:rPr>
              <a:t>Governor John Engler Center </a:t>
            </a:r>
            <a:r>
              <a:rPr lang="en-US" sz="1600" dirty="0">
                <a:solidFill>
                  <a:schemeClr val="tx1"/>
                </a:solidFill>
                <a:latin typeface="HelveticaNeueLT Std Lt Cn" pitchFamily="34" charset="0"/>
              </a:rPr>
              <a:t>for Charter Schools</a:t>
            </a:r>
            <a:r>
              <a:rPr lang="en-US" sz="1600" dirty="0">
                <a:solidFill>
                  <a:srgbClr val="9E0040"/>
                </a:solidFill>
                <a:latin typeface="HelveticaNeueLT Std Lt Cn" pitchFamily="34" charset="0"/>
              </a:rPr>
              <a:t> | </a:t>
            </a:r>
            <a:r>
              <a:rPr lang="en-US" sz="1600" dirty="0">
                <a:solidFill>
                  <a:schemeClr val="tx1"/>
                </a:solidFill>
                <a:latin typeface="HelveticaNeueLT Std Lt Cn" pitchFamily="34" charset="0"/>
              </a:rPr>
              <a:t>Central Michigan </a:t>
            </a:r>
            <a:r>
              <a:rPr lang="en-US" sz="1600" dirty="0" smtClean="0">
                <a:solidFill>
                  <a:schemeClr val="tx1"/>
                </a:solidFill>
                <a:latin typeface="HelveticaNeueLT Std Lt Cn" pitchFamily="34" charset="0"/>
              </a:rPr>
              <a:t>University</a:t>
            </a:r>
            <a:endParaRPr lang="en-US" sz="1600" dirty="0" smtClean="0">
              <a:solidFill>
                <a:srgbClr val="000000"/>
              </a:solidFill>
              <a:latin typeface="HelveticaNeueLT Std Lt Cn" pitchFamily="34" charset="0"/>
              <a:cs typeface="HelveticaNeueLT Std Lt Cn"/>
            </a:endParaRPr>
          </a:p>
          <a:p>
            <a:pPr algn="l">
              <a:spcBef>
                <a:spcPts val="0"/>
              </a:spcBef>
            </a:pPr>
            <a:endParaRPr lang="en-US" sz="2000" dirty="0">
              <a:solidFill>
                <a:schemeClr val="bg1">
                  <a:lumMod val="50000"/>
                </a:schemeClr>
              </a:solidFill>
              <a:latin typeface="HelveticaNeueLT Std Lt Cn"/>
              <a:cs typeface="HelveticaNeueLT Std Lt Cn"/>
            </a:endParaRPr>
          </a:p>
          <a:p>
            <a:pPr algn="l">
              <a:spcBef>
                <a:spcPts val="0"/>
              </a:spcBef>
              <a:defRPr/>
            </a:pPr>
            <a:endParaRPr lang="en-US" sz="1400" dirty="0" smtClean="0">
              <a:solidFill>
                <a:srgbClr val="00B0F0"/>
              </a:solidFill>
              <a:latin typeface="HelveticaNeueLT Std Med Cn" pitchFamily="34" charset="0"/>
            </a:endParaRPr>
          </a:p>
          <a:p>
            <a:pPr algn="l">
              <a:spcBef>
                <a:spcPts val="0"/>
              </a:spcBef>
              <a:defRPr/>
            </a:pPr>
            <a:endParaRPr lang="en-US" sz="1400" dirty="0">
              <a:solidFill>
                <a:srgbClr val="00B0F0"/>
              </a:solidFill>
              <a:latin typeface="HelveticaNeueLT Std Med Cn" pitchFamily="34" charset="0"/>
            </a:endParaRPr>
          </a:p>
        </p:txBody>
      </p:sp>
      <p:cxnSp>
        <p:nvCxnSpPr>
          <p:cNvPr id="8" name="Straight Connector 7"/>
          <p:cNvCxnSpPr/>
          <p:nvPr/>
        </p:nvCxnSpPr>
        <p:spPr>
          <a:xfrm>
            <a:off x="533400" y="2438400"/>
            <a:ext cx="803048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8FC1F06D-A252-4F28-B376-6FECC0F075D9}" type="slidenum">
              <a:rPr lang="en-US" smtClean="0"/>
              <a:pPr>
                <a:defRPr/>
              </a:pPr>
              <a:t>10</a:t>
            </a:fld>
            <a:endParaRPr lang="en-US" dirty="0"/>
          </a:p>
        </p:txBody>
      </p:sp>
      <p:sp>
        <p:nvSpPr>
          <p:cNvPr id="6" name="Text Placeholder 2"/>
          <p:cNvSpPr txBox="1">
            <a:spLocks/>
          </p:cNvSpPr>
          <p:nvPr/>
        </p:nvSpPr>
        <p:spPr>
          <a:xfrm>
            <a:off x="457200" y="1371600"/>
            <a:ext cx="8686800" cy="99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r>
              <a:rPr lang="en-US" sz="1800" dirty="0" smtClean="0">
                <a:solidFill>
                  <a:srgbClr val="9E0040"/>
                </a:solidFill>
                <a:latin typeface="HelveticaNeueLT Std Lt Ext" pitchFamily="34" charset="0"/>
              </a:rPr>
              <a:t>WHAT IS THE ROLE OF THE BOARD?</a:t>
            </a:r>
          </a:p>
        </p:txBody>
      </p:sp>
      <p:cxnSp>
        <p:nvCxnSpPr>
          <p:cNvPr id="7" name="Straight Connector 6"/>
          <p:cNvCxnSpPr/>
          <p:nvPr/>
        </p:nvCxnSpPr>
        <p:spPr>
          <a:xfrm>
            <a:off x="533400" y="1752600"/>
            <a:ext cx="803048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56316" y="3200400"/>
            <a:ext cx="8030484" cy="523220"/>
          </a:xfrm>
          <a:prstGeom prst="rect">
            <a:avLst/>
          </a:prstGeom>
        </p:spPr>
        <p:txBody>
          <a:bodyPr wrap="square">
            <a:spAutoFit/>
          </a:bodyPr>
          <a:lstStyle/>
          <a:p>
            <a:pPr algn="ctr"/>
            <a:r>
              <a:rPr lang="en-US" sz="2800" dirty="0" smtClean="0">
                <a:latin typeface="HelveticaNeueLT Std Lt Cn" pitchFamily="34" charset="0"/>
              </a:rPr>
              <a:t>ACHIEVE GREATNESS</a:t>
            </a:r>
          </a:p>
        </p:txBody>
      </p:sp>
    </p:spTree>
    <p:extLst>
      <p:ext uri="{BB962C8B-B14F-4D97-AF65-F5344CB8AC3E}">
        <p14:creationId xmlns:p14="http://schemas.microsoft.com/office/powerpoint/2010/main" val="305342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8FC1F06D-A252-4F28-B376-6FECC0F075D9}" type="slidenum">
              <a:rPr lang="en-US" smtClean="0"/>
              <a:pPr>
                <a:defRPr/>
              </a:pPr>
              <a:t>11</a:t>
            </a:fld>
            <a:endParaRPr lang="en-US" dirty="0"/>
          </a:p>
        </p:txBody>
      </p:sp>
      <p:cxnSp>
        <p:nvCxnSpPr>
          <p:cNvPr id="5" name="Straight Connector 4"/>
          <p:cNvCxnSpPr/>
          <p:nvPr/>
        </p:nvCxnSpPr>
        <p:spPr>
          <a:xfrm>
            <a:off x="533400" y="1524000"/>
            <a:ext cx="803048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47311" y="1860690"/>
            <a:ext cx="5202662" cy="4080137"/>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p:cNvSpPr txBox="1">
            <a:spLocks/>
          </p:cNvSpPr>
          <p:nvPr/>
        </p:nvSpPr>
        <p:spPr>
          <a:xfrm>
            <a:off x="457200" y="1153021"/>
            <a:ext cx="8686800" cy="99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r>
              <a:rPr lang="en-US" sz="1800" dirty="0" smtClean="0">
                <a:solidFill>
                  <a:srgbClr val="9E0040"/>
                </a:solidFill>
                <a:latin typeface="HelveticaNeueLT Std Lt Ext" pitchFamily="34" charset="0"/>
              </a:rPr>
              <a:t>STRATEGIES TO CULTIVATE GOOD GOVERNANCE</a:t>
            </a:r>
          </a:p>
          <a:p>
            <a:pPr algn="l">
              <a:spcBef>
                <a:spcPts val="0"/>
              </a:spcBef>
              <a:defRPr/>
            </a:pPr>
            <a:endParaRPr lang="en-US" sz="1800" dirty="0" smtClean="0">
              <a:solidFill>
                <a:schemeClr val="tx1">
                  <a:lumMod val="85000"/>
                  <a:lumOff val="15000"/>
                </a:schemeClr>
              </a:solidFill>
              <a:latin typeface="HelveticaNeueLT Std Lt Ext"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r>
              <a:rPr lang="en-US" sz="1800" dirty="0" smtClean="0">
                <a:solidFill>
                  <a:schemeClr val="tx1">
                    <a:lumMod val="85000"/>
                    <a:lumOff val="15000"/>
                  </a:schemeClr>
                </a:solidFill>
                <a:latin typeface="HelveticaNeueLT Std Lt Cn" pitchFamily="34" charset="0"/>
              </a:rPr>
              <a:t>BOARD BUILDING</a:t>
            </a:r>
          </a:p>
        </p:txBody>
      </p:sp>
    </p:spTree>
    <p:extLst>
      <p:ext uri="{BB962C8B-B14F-4D97-AF65-F5344CB8AC3E}">
        <p14:creationId xmlns:p14="http://schemas.microsoft.com/office/powerpoint/2010/main" val="531266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8FC1F06D-A252-4F28-B376-6FECC0F075D9}" type="slidenum">
              <a:rPr lang="en-US" smtClean="0"/>
              <a:pPr>
                <a:defRPr/>
              </a:pPr>
              <a:t>12</a:t>
            </a:fld>
            <a:endParaRPr lang="en-US" dirty="0"/>
          </a:p>
        </p:txBody>
      </p:sp>
      <p:sp>
        <p:nvSpPr>
          <p:cNvPr id="3" name="Text Placeholder 2"/>
          <p:cNvSpPr txBox="1">
            <a:spLocks/>
          </p:cNvSpPr>
          <p:nvPr/>
        </p:nvSpPr>
        <p:spPr>
          <a:xfrm>
            <a:off x="457200" y="1371600"/>
            <a:ext cx="8686800" cy="99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r>
              <a:rPr lang="en-US" sz="1800" dirty="0" smtClean="0">
                <a:solidFill>
                  <a:srgbClr val="9E0040"/>
                </a:solidFill>
                <a:latin typeface="HelveticaNeueLT Std Lt Ext" pitchFamily="34" charset="0"/>
              </a:rPr>
              <a:t>CASE STUDY</a:t>
            </a:r>
          </a:p>
          <a:p>
            <a:pPr algn="l">
              <a:spcBef>
                <a:spcPts val="0"/>
              </a:spcBef>
              <a:defRPr/>
            </a:pPr>
            <a:endParaRPr lang="en-US" sz="1800" dirty="0" smtClean="0">
              <a:solidFill>
                <a:schemeClr val="tx1">
                  <a:lumMod val="85000"/>
                  <a:lumOff val="15000"/>
                </a:schemeClr>
              </a:solidFill>
              <a:latin typeface="HelveticaNeueLT Std Lt Ext"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p:txBody>
      </p:sp>
      <p:cxnSp>
        <p:nvCxnSpPr>
          <p:cNvPr id="4" name="Straight Connector 3"/>
          <p:cNvCxnSpPr/>
          <p:nvPr/>
        </p:nvCxnSpPr>
        <p:spPr>
          <a:xfrm>
            <a:off x="533400" y="1752600"/>
            <a:ext cx="803048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220449" y="2209800"/>
            <a:ext cx="7344684" cy="2354491"/>
          </a:xfrm>
          <a:prstGeom prst="rect">
            <a:avLst/>
          </a:prstGeom>
        </p:spPr>
        <p:txBody>
          <a:bodyPr wrap="square">
            <a:spAutoFit/>
          </a:bodyPr>
          <a:lstStyle/>
          <a:p>
            <a:pPr marL="342900" indent="-342900">
              <a:buClr>
                <a:srgbClr val="9E0040"/>
              </a:buClr>
              <a:buFont typeface="Courier New" pitchFamily="49" charset="0"/>
              <a:buChar char="o"/>
            </a:pPr>
            <a:r>
              <a:rPr lang="en-US" sz="2100" dirty="0" smtClean="0">
                <a:latin typeface="HelveticaNeueLT Std Lt Cn" pitchFamily="34" charset="0"/>
              </a:rPr>
              <a:t>What is the </a:t>
            </a:r>
            <a:r>
              <a:rPr lang="en-US" sz="2100" b="1" dirty="0" smtClean="0">
                <a:latin typeface="HelveticaNeueLT Std Lt Cn" pitchFamily="34" charset="0"/>
              </a:rPr>
              <a:t>most important issue</a:t>
            </a:r>
            <a:r>
              <a:rPr lang="en-US" sz="2100" dirty="0" smtClean="0">
                <a:latin typeface="HelveticaNeueLT Std Lt Cn" pitchFamily="34" charset="0"/>
              </a:rPr>
              <a:t> in this case?</a:t>
            </a:r>
          </a:p>
          <a:p>
            <a:pPr>
              <a:buClr>
                <a:srgbClr val="9E0040"/>
              </a:buClr>
            </a:pPr>
            <a:endParaRPr lang="en-US" sz="2100" dirty="0" smtClean="0">
              <a:latin typeface="HelveticaNeueLT Std Lt Cn" pitchFamily="34" charset="0"/>
            </a:endParaRPr>
          </a:p>
          <a:p>
            <a:pPr marL="342900" indent="-342900">
              <a:buClr>
                <a:srgbClr val="9E0040"/>
              </a:buClr>
              <a:buFont typeface="Courier New" pitchFamily="49" charset="0"/>
              <a:buChar char="o"/>
            </a:pPr>
            <a:r>
              <a:rPr lang="en-US" sz="2100" dirty="0" smtClean="0">
                <a:latin typeface="HelveticaNeueLT Std Lt Cn" pitchFamily="34" charset="0"/>
              </a:rPr>
              <a:t>What do you think </a:t>
            </a:r>
            <a:r>
              <a:rPr lang="en-US" sz="2100" b="1" dirty="0" smtClean="0">
                <a:latin typeface="HelveticaNeueLT Std Lt Cn" pitchFamily="34" charset="0"/>
              </a:rPr>
              <a:t>should be done</a:t>
            </a:r>
            <a:r>
              <a:rPr lang="en-US" sz="2100" dirty="0" smtClean="0">
                <a:latin typeface="HelveticaNeueLT Std Lt Cn" pitchFamily="34" charset="0"/>
              </a:rPr>
              <a:t> first to address the issue?</a:t>
            </a:r>
          </a:p>
          <a:p>
            <a:pPr>
              <a:buClr>
                <a:srgbClr val="9E0040"/>
              </a:buClr>
            </a:pPr>
            <a:endParaRPr lang="en-US" sz="2100" dirty="0" smtClean="0">
              <a:latin typeface="HelveticaNeueLT Std Lt Cn" pitchFamily="34" charset="0"/>
            </a:endParaRPr>
          </a:p>
          <a:p>
            <a:pPr marL="342900" indent="-342900">
              <a:buClr>
                <a:srgbClr val="9E0040"/>
              </a:buClr>
              <a:buFont typeface="Courier New" pitchFamily="49" charset="0"/>
              <a:buChar char="o"/>
            </a:pPr>
            <a:r>
              <a:rPr lang="en-US" sz="2100" dirty="0" smtClean="0">
                <a:latin typeface="HelveticaNeueLT Std Lt Cn" pitchFamily="34" charset="0"/>
              </a:rPr>
              <a:t>What could have been </a:t>
            </a:r>
            <a:r>
              <a:rPr lang="en-US" sz="2100" b="1" dirty="0" smtClean="0">
                <a:latin typeface="HelveticaNeueLT Std Lt Cn" pitchFamily="34" charset="0"/>
              </a:rPr>
              <a:t>done differently</a:t>
            </a:r>
            <a:r>
              <a:rPr lang="en-US" sz="2100" dirty="0" smtClean="0">
                <a:latin typeface="HelveticaNeueLT Std Lt Cn" pitchFamily="34" charset="0"/>
              </a:rPr>
              <a:t> to avoid the situation entirely?</a:t>
            </a:r>
          </a:p>
        </p:txBody>
      </p:sp>
    </p:spTree>
    <p:extLst>
      <p:ext uri="{BB962C8B-B14F-4D97-AF65-F5344CB8AC3E}">
        <p14:creationId xmlns:p14="http://schemas.microsoft.com/office/powerpoint/2010/main" val="2348350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8FC1F06D-A252-4F28-B376-6FECC0F075D9}" type="slidenum">
              <a:rPr lang="en-US" smtClean="0"/>
              <a:pPr>
                <a:defRPr/>
              </a:pPr>
              <a:t>13</a:t>
            </a:fld>
            <a:endParaRPr lang="en-US" dirty="0"/>
          </a:p>
        </p:txBody>
      </p:sp>
      <p:sp>
        <p:nvSpPr>
          <p:cNvPr id="3" name="Text Placeholder 2"/>
          <p:cNvSpPr txBox="1">
            <a:spLocks/>
          </p:cNvSpPr>
          <p:nvPr/>
        </p:nvSpPr>
        <p:spPr>
          <a:xfrm>
            <a:off x="457200" y="1371600"/>
            <a:ext cx="8686800" cy="99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r>
              <a:rPr lang="en-US" sz="1800" dirty="0" smtClean="0">
                <a:solidFill>
                  <a:srgbClr val="9E0040"/>
                </a:solidFill>
                <a:latin typeface="HelveticaNeueLT Std Lt Ext" pitchFamily="34" charset="0"/>
              </a:rPr>
              <a:t>IDENTIFY</a:t>
            </a:r>
          </a:p>
          <a:p>
            <a:pPr algn="l">
              <a:spcBef>
                <a:spcPts val="0"/>
              </a:spcBef>
              <a:defRPr/>
            </a:pPr>
            <a:endParaRPr lang="en-US" sz="1800" dirty="0" smtClean="0">
              <a:solidFill>
                <a:schemeClr val="tx1">
                  <a:lumMod val="85000"/>
                  <a:lumOff val="15000"/>
                </a:schemeClr>
              </a:solidFill>
              <a:latin typeface="HelveticaNeueLT Std Lt Ext"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p:txBody>
      </p:sp>
      <p:cxnSp>
        <p:nvCxnSpPr>
          <p:cNvPr id="4" name="Straight Connector 3"/>
          <p:cNvCxnSpPr/>
          <p:nvPr/>
        </p:nvCxnSpPr>
        <p:spPr>
          <a:xfrm>
            <a:off x="533400" y="1752600"/>
            <a:ext cx="803048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128258" y="2133601"/>
            <a:ext cx="7344684" cy="2677656"/>
          </a:xfrm>
          <a:prstGeom prst="rect">
            <a:avLst/>
          </a:prstGeom>
        </p:spPr>
        <p:txBody>
          <a:bodyPr wrap="square">
            <a:spAutoFit/>
          </a:bodyPr>
          <a:lstStyle/>
          <a:p>
            <a:pPr marL="342900" indent="-342900">
              <a:buClr>
                <a:srgbClr val="9E0040"/>
              </a:buClr>
              <a:buFont typeface="Courier New" pitchFamily="49" charset="0"/>
              <a:buChar char="o"/>
            </a:pPr>
            <a:r>
              <a:rPr lang="en-US" sz="2100" dirty="0" smtClean="0">
                <a:latin typeface="HelveticaNeueLT Std Lt Cn" pitchFamily="34" charset="0"/>
              </a:rPr>
              <a:t>It’s important to know who you </a:t>
            </a:r>
          </a:p>
          <a:p>
            <a:pPr>
              <a:buClr>
                <a:srgbClr val="9E0040"/>
              </a:buClr>
            </a:pPr>
            <a:r>
              <a:rPr lang="en-US" sz="2100" dirty="0" smtClean="0">
                <a:latin typeface="HelveticaNeueLT Std Lt Cn" pitchFamily="34" charset="0"/>
              </a:rPr>
              <a:t>are and what skill sets you </a:t>
            </a:r>
          </a:p>
          <a:p>
            <a:pPr>
              <a:buClr>
                <a:srgbClr val="9E0040"/>
              </a:buClr>
            </a:pPr>
            <a:r>
              <a:rPr lang="en-US" sz="2100" dirty="0" smtClean="0">
                <a:latin typeface="HelveticaNeueLT Std Lt Cn" pitchFamily="34" charset="0"/>
              </a:rPr>
              <a:t>have on the board.</a:t>
            </a:r>
          </a:p>
          <a:p>
            <a:pPr>
              <a:buClr>
                <a:srgbClr val="9E0040"/>
              </a:buClr>
            </a:pPr>
            <a:endParaRPr lang="en-US" sz="2100" dirty="0" smtClean="0">
              <a:latin typeface="HelveticaNeueLT Std Lt Cn" pitchFamily="34" charset="0"/>
            </a:endParaRPr>
          </a:p>
          <a:p>
            <a:pPr marL="342900" indent="-342900">
              <a:buClr>
                <a:srgbClr val="9E0040"/>
              </a:buClr>
              <a:buFont typeface="Courier New" pitchFamily="49" charset="0"/>
              <a:buChar char="o"/>
            </a:pPr>
            <a:r>
              <a:rPr lang="en-US" sz="2100" dirty="0" smtClean="0">
                <a:latin typeface="HelveticaNeueLT Std Lt Cn" pitchFamily="34" charset="0"/>
              </a:rPr>
              <a:t>What skills are you looking for?</a:t>
            </a:r>
          </a:p>
          <a:p>
            <a:pPr>
              <a:buClr>
                <a:srgbClr val="9E0040"/>
              </a:buClr>
            </a:pPr>
            <a:endParaRPr lang="en-US" sz="2100" dirty="0" smtClean="0">
              <a:latin typeface="HelveticaNeueLT Std Lt Cn" pitchFamily="34" charset="0"/>
            </a:endParaRPr>
          </a:p>
          <a:p>
            <a:pPr marL="342900" indent="-342900">
              <a:buClr>
                <a:srgbClr val="9E0040"/>
              </a:buClr>
              <a:buFont typeface="Courier New" pitchFamily="49" charset="0"/>
              <a:buChar char="o"/>
            </a:pPr>
            <a:r>
              <a:rPr lang="en-US" sz="2100" dirty="0" smtClean="0">
                <a:latin typeface="HelveticaNeueLT Std Lt Cn" pitchFamily="34" charset="0"/>
              </a:rPr>
              <a:t>Where do you go to identify a </a:t>
            </a:r>
          </a:p>
          <a:p>
            <a:pPr>
              <a:buClr>
                <a:srgbClr val="9E0040"/>
              </a:buClr>
            </a:pPr>
            <a:r>
              <a:rPr lang="en-US" sz="2100" dirty="0" smtClean="0">
                <a:latin typeface="HelveticaNeueLT Std Lt Cn" pitchFamily="34" charset="0"/>
              </a:rPr>
              <a:t>good candidate?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35285">
            <a:off x="5906583" y="2220554"/>
            <a:ext cx="2491026" cy="3223681"/>
          </a:xfrm>
          <a:prstGeom prst="rect">
            <a:avLst/>
          </a:prstGeom>
        </p:spPr>
      </p:pic>
    </p:spTree>
    <p:extLst>
      <p:ext uri="{BB962C8B-B14F-4D97-AF65-F5344CB8AC3E}">
        <p14:creationId xmlns:p14="http://schemas.microsoft.com/office/powerpoint/2010/main" val="2635158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8FC1F06D-A252-4F28-B376-6FECC0F075D9}" type="slidenum">
              <a:rPr lang="en-US" smtClean="0"/>
              <a:pPr>
                <a:defRPr/>
              </a:pPr>
              <a:t>14</a:t>
            </a:fld>
            <a:endParaRPr lang="en-US" dirty="0"/>
          </a:p>
        </p:txBody>
      </p:sp>
      <p:sp>
        <p:nvSpPr>
          <p:cNvPr id="3" name="Text Placeholder 2"/>
          <p:cNvSpPr txBox="1">
            <a:spLocks/>
          </p:cNvSpPr>
          <p:nvPr/>
        </p:nvSpPr>
        <p:spPr>
          <a:xfrm>
            <a:off x="457200" y="1371600"/>
            <a:ext cx="8686800" cy="99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r>
              <a:rPr lang="en-US" sz="1800" dirty="0" smtClean="0">
                <a:solidFill>
                  <a:srgbClr val="9E0040"/>
                </a:solidFill>
                <a:latin typeface="HelveticaNeueLT Std Lt Ext" pitchFamily="34" charset="0"/>
              </a:rPr>
              <a:t>CULTIVATION</a:t>
            </a:r>
          </a:p>
          <a:p>
            <a:pPr algn="l">
              <a:spcBef>
                <a:spcPts val="0"/>
              </a:spcBef>
              <a:defRPr/>
            </a:pPr>
            <a:endParaRPr lang="en-US" sz="1800" dirty="0" smtClean="0">
              <a:solidFill>
                <a:schemeClr val="tx1">
                  <a:lumMod val="85000"/>
                  <a:lumOff val="15000"/>
                </a:schemeClr>
              </a:solidFill>
              <a:latin typeface="HelveticaNeueLT Std Lt Ext"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p:txBody>
      </p:sp>
      <p:cxnSp>
        <p:nvCxnSpPr>
          <p:cNvPr id="4" name="Straight Connector 3"/>
          <p:cNvCxnSpPr/>
          <p:nvPr/>
        </p:nvCxnSpPr>
        <p:spPr>
          <a:xfrm>
            <a:off x="533400" y="1752600"/>
            <a:ext cx="803048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128258" y="2133601"/>
            <a:ext cx="7344684" cy="2354491"/>
          </a:xfrm>
          <a:prstGeom prst="rect">
            <a:avLst/>
          </a:prstGeom>
        </p:spPr>
        <p:txBody>
          <a:bodyPr wrap="square">
            <a:spAutoFit/>
          </a:bodyPr>
          <a:lstStyle/>
          <a:p>
            <a:pPr marL="342900" indent="-342900">
              <a:buClr>
                <a:srgbClr val="9E0040"/>
              </a:buClr>
              <a:buFont typeface="Courier New" pitchFamily="49" charset="0"/>
              <a:buChar char="o"/>
            </a:pPr>
            <a:r>
              <a:rPr lang="en-US" sz="2100" dirty="0" smtClean="0">
                <a:latin typeface="HelveticaNeueLT Std Lt Cn" pitchFamily="34" charset="0"/>
              </a:rPr>
              <a:t>Build relationships</a:t>
            </a:r>
          </a:p>
          <a:p>
            <a:pPr>
              <a:buClr>
                <a:srgbClr val="9E0040"/>
              </a:buClr>
            </a:pPr>
            <a:endParaRPr lang="en-US" sz="2100" dirty="0" smtClean="0">
              <a:latin typeface="HelveticaNeueLT Std Lt Cn" pitchFamily="34" charset="0"/>
            </a:endParaRPr>
          </a:p>
          <a:p>
            <a:pPr marL="342900" indent="-342900">
              <a:buClr>
                <a:srgbClr val="9E0040"/>
              </a:buClr>
              <a:buFont typeface="Courier New" pitchFamily="49" charset="0"/>
              <a:buChar char="o"/>
            </a:pPr>
            <a:r>
              <a:rPr lang="en-US" sz="2100" dirty="0" smtClean="0">
                <a:latin typeface="HelveticaNeueLT Std Lt Cn" pitchFamily="34" charset="0"/>
              </a:rPr>
              <a:t>Can be the work of a committee</a:t>
            </a:r>
          </a:p>
          <a:p>
            <a:pPr>
              <a:buClr>
                <a:srgbClr val="9E0040"/>
              </a:buClr>
            </a:pPr>
            <a:endParaRPr lang="en-US" sz="2100" dirty="0" smtClean="0">
              <a:latin typeface="HelveticaNeueLT Std Lt Cn" pitchFamily="34" charset="0"/>
            </a:endParaRPr>
          </a:p>
          <a:p>
            <a:pPr marL="342900" indent="-342900">
              <a:buClr>
                <a:srgbClr val="9E0040"/>
              </a:buClr>
              <a:buFont typeface="Courier New" pitchFamily="49" charset="0"/>
              <a:buChar char="o"/>
            </a:pPr>
            <a:r>
              <a:rPr lang="en-US" sz="2100" dirty="0" smtClean="0">
                <a:latin typeface="HelveticaNeueLT Std Lt Cn" pitchFamily="34" charset="0"/>
              </a:rPr>
              <a:t>Should include a menu of options for involvement</a:t>
            </a:r>
          </a:p>
          <a:p>
            <a:pPr marL="342900" indent="-342900">
              <a:buClr>
                <a:srgbClr val="9E0040"/>
              </a:buClr>
              <a:buFont typeface="Courier New" pitchFamily="49" charset="0"/>
              <a:buChar char="o"/>
            </a:pPr>
            <a:endParaRPr lang="en-US" sz="2100" dirty="0">
              <a:latin typeface="HelveticaNeueLT Std Lt Cn" pitchFamily="34" charset="0"/>
            </a:endParaRPr>
          </a:p>
          <a:p>
            <a:pPr marL="342900" indent="-342900">
              <a:buClr>
                <a:srgbClr val="9E0040"/>
              </a:buClr>
              <a:buFont typeface="Courier New" pitchFamily="49" charset="0"/>
              <a:buChar char="o"/>
            </a:pPr>
            <a:r>
              <a:rPr lang="en-US" sz="2100" dirty="0" smtClean="0">
                <a:latin typeface="HelveticaNeueLT Std Lt Cn" pitchFamily="34" charset="0"/>
              </a:rPr>
              <a:t>Develop board member information sheet</a:t>
            </a:r>
          </a:p>
        </p:txBody>
      </p:sp>
    </p:spTree>
    <p:extLst>
      <p:ext uri="{BB962C8B-B14F-4D97-AF65-F5344CB8AC3E}">
        <p14:creationId xmlns:p14="http://schemas.microsoft.com/office/powerpoint/2010/main" val="3133566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8FC1F06D-A252-4F28-B376-6FECC0F075D9}" type="slidenum">
              <a:rPr lang="en-US" smtClean="0"/>
              <a:pPr>
                <a:defRPr/>
              </a:pPr>
              <a:t>15</a:t>
            </a:fld>
            <a:endParaRPr lang="en-US" dirty="0"/>
          </a:p>
        </p:txBody>
      </p:sp>
      <p:sp>
        <p:nvSpPr>
          <p:cNvPr id="3" name="Text Placeholder 2"/>
          <p:cNvSpPr txBox="1">
            <a:spLocks/>
          </p:cNvSpPr>
          <p:nvPr/>
        </p:nvSpPr>
        <p:spPr>
          <a:xfrm>
            <a:off x="457200" y="1371600"/>
            <a:ext cx="8686800" cy="99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r>
              <a:rPr lang="en-US" sz="1800" dirty="0" smtClean="0">
                <a:solidFill>
                  <a:srgbClr val="9E0040"/>
                </a:solidFill>
                <a:latin typeface="HelveticaNeueLT Std Lt Ext" pitchFamily="34" charset="0"/>
              </a:rPr>
              <a:t>NOMINATE</a:t>
            </a:r>
          </a:p>
          <a:p>
            <a:pPr algn="l">
              <a:spcBef>
                <a:spcPts val="0"/>
              </a:spcBef>
              <a:defRPr/>
            </a:pPr>
            <a:endParaRPr lang="en-US" sz="1800" dirty="0" smtClean="0">
              <a:solidFill>
                <a:schemeClr val="tx1">
                  <a:lumMod val="85000"/>
                  <a:lumOff val="15000"/>
                </a:schemeClr>
              </a:solidFill>
              <a:latin typeface="HelveticaNeueLT Std Lt Ext"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p:txBody>
      </p:sp>
      <p:cxnSp>
        <p:nvCxnSpPr>
          <p:cNvPr id="4" name="Straight Connector 3"/>
          <p:cNvCxnSpPr/>
          <p:nvPr/>
        </p:nvCxnSpPr>
        <p:spPr>
          <a:xfrm>
            <a:off x="533400" y="1752600"/>
            <a:ext cx="803048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128258" y="2133601"/>
            <a:ext cx="7344684" cy="1708160"/>
          </a:xfrm>
          <a:prstGeom prst="rect">
            <a:avLst/>
          </a:prstGeom>
        </p:spPr>
        <p:txBody>
          <a:bodyPr wrap="square">
            <a:spAutoFit/>
          </a:bodyPr>
          <a:lstStyle/>
          <a:p>
            <a:pPr marL="342900" indent="-342900">
              <a:buClr>
                <a:srgbClr val="9E0040"/>
              </a:buClr>
              <a:buFont typeface="Courier New" pitchFamily="49" charset="0"/>
              <a:buChar char="o"/>
            </a:pPr>
            <a:r>
              <a:rPr lang="en-US" sz="2100" dirty="0" smtClean="0">
                <a:latin typeface="HelveticaNeueLT Std Lt Cn" pitchFamily="34" charset="0"/>
              </a:rPr>
              <a:t>Formal and transparent process</a:t>
            </a:r>
          </a:p>
          <a:p>
            <a:pPr>
              <a:buClr>
                <a:srgbClr val="9E0040"/>
              </a:buClr>
            </a:pPr>
            <a:endParaRPr lang="en-US" sz="2100" dirty="0" smtClean="0">
              <a:latin typeface="HelveticaNeueLT Std Lt Cn" pitchFamily="34" charset="0"/>
            </a:endParaRPr>
          </a:p>
          <a:p>
            <a:pPr marL="342900" indent="-342900">
              <a:buClr>
                <a:srgbClr val="9E0040"/>
              </a:buClr>
              <a:buFont typeface="Courier New" pitchFamily="49" charset="0"/>
              <a:buChar char="o"/>
            </a:pPr>
            <a:r>
              <a:rPr lang="en-US" sz="2100" dirty="0" smtClean="0">
                <a:latin typeface="HelveticaNeueLT Std Lt Cn" pitchFamily="34" charset="0"/>
              </a:rPr>
              <a:t>Ensure overall consensus</a:t>
            </a:r>
          </a:p>
          <a:p>
            <a:pPr>
              <a:buClr>
                <a:srgbClr val="9E0040"/>
              </a:buClr>
            </a:pPr>
            <a:endParaRPr lang="en-US" sz="2100" dirty="0" smtClean="0">
              <a:latin typeface="HelveticaNeueLT Std Lt Cn" pitchFamily="34" charset="0"/>
            </a:endParaRPr>
          </a:p>
          <a:p>
            <a:pPr marL="342900" indent="-342900">
              <a:buClr>
                <a:srgbClr val="9E0040"/>
              </a:buClr>
              <a:buFont typeface="Courier New" pitchFamily="49" charset="0"/>
              <a:buChar char="o"/>
            </a:pPr>
            <a:r>
              <a:rPr lang="en-US" sz="2100" dirty="0" smtClean="0">
                <a:latin typeface="HelveticaNeueLT Std Lt Cn" pitchFamily="34" charset="0"/>
              </a:rPr>
              <a:t>Board self-evaluation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66137">
            <a:off x="5703230" y="2254461"/>
            <a:ext cx="2419586" cy="3131229"/>
          </a:xfrm>
          <a:prstGeom prst="rect">
            <a:avLst/>
          </a:prstGeom>
          <a:ln>
            <a:solidFill>
              <a:schemeClr val="bg1">
                <a:lumMod val="50000"/>
              </a:schemeClr>
            </a:solid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2426763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8FC1F06D-A252-4F28-B376-6FECC0F075D9}" type="slidenum">
              <a:rPr lang="en-US" smtClean="0"/>
              <a:pPr>
                <a:defRPr/>
              </a:pPr>
              <a:t>16</a:t>
            </a:fld>
            <a:endParaRPr lang="en-US" dirty="0"/>
          </a:p>
        </p:txBody>
      </p:sp>
      <p:sp>
        <p:nvSpPr>
          <p:cNvPr id="3" name="Text Placeholder 2"/>
          <p:cNvSpPr txBox="1">
            <a:spLocks/>
          </p:cNvSpPr>
          <p:nvPr/>
        </p:nvSpPr>
        <p:spPr>
          <a:xfrm>
            <a:off x="457200" y="1371600"/>
            <a:ext cx="8686800" cy="99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r>
              <a:rPr lang="en-US" sz="1800" dirty="0" smtClean="0">
                <a:solidFill>
                  <a:srgbClr val="9E0040"/>
                </a:solidFill>
                <a:latin typeface="HelveticaNeueLT Std Lt Ext" pitchFamily="34" charset="0"/>
              </a:rPr>
              <a:t>ORIENTATION</a:t>
            </a:r>
          </a:p>
          <a:p>
            <a:pPr algn="l">
              <a:spcBef>
                <a:spcPts val="0"/>
              </a:spcBef>
              <a:defRPr/>
            </a:pPr>
            <a:endParaRPr lang="en-US" sz="1800" dirty="0" smtClean="0">
              <a:solidFill>
                <a:schemeClr val="tx1">
                  <a:lumMod val="85000"/>
                  <a:lumOff val="15000"/>
                </a:schemeClr>
              </a:solidFill>
              <a:latin typeface="HelveticaNeueLT Std Lt Ext"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p:txBody>
      </p:sp>
      <p:cxnSp>
        <p:nvCxnSpPr>
          <p:cNvPr id="4" name="Straight Connector 3"/>
          <p:cNvCxnSpPr/>
          <p:nvPr/>
        </p:nvCxnSpPr>
        <p:spPr>
          <a:xfrm>
            <a:off x="533400" y="1752600"/>
            <a:ext cx="803048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128258" y="2133601"/>
            <a:ext cx="7344684" cy="3647152"/>
          </a:xfrm>
          <a:prstGeom prst="rect">
            <a:avLst/>
          </a:prstGeom>
        </p:spPr>
        <p:txBody>
          <a:bodyPr wrap="square">
            <a:spAutoFit/>
          </a:bodyPr>
          <a:lstStyle/>
          <a:p>
            <a:pPr marL="342900" indent="-342900">
              <a:buClr>
                <a:srgbClr val="9E0040"/>
              </a:buClr>
              <a:buFont typeface="Courier New" pitchFamily="49" charset="0"/>
              <a:buChar char="o"/>
            </a:pPr>
            <a:r>
              <a:rPr lang="en-US" sz="2100" dirty="0" smtClean="0">
                <a:latin typeface="HelveticaNeueLT Std Lt Cn" pitchFamily="34" charset="0"/>
              </a:rPr>
              <a:t>Develop a process</a:t>
            </a:r>
          </a:p>
          <a:p>
            <a:pPr>
              <a:buClr>
                <a:srgbClr val="9E0040"/>
              </a:buClr>
            </a:pPr>
            <a:endParaRPr lang="en-US" sz="2100" dirty="0" smtClean="0">
              <a:latin typeface="HelveticaNeueLT Std Lt Cn" pitchFamily="34" charset="0"/>
            </a:endParaRPr>
          </a:p>
          <a:p>
            <a:pPr marL="342900" indent="-342900">
              <a:buClr>
                <a:srgbClr val="9E0040"/>
              </a:buClr>
              <a:buFont typeface="Courier New" pitchFamily="49" charset="0"/>
              <a:buChar char="o"/>
            </a:pPr>
            <a:r>
              <a:rPr lang="en-US" sz="2100" dirty="0" smtClean="0">
                <a:latin typeface="HelveticaNeueLT Std Lt Cn" pitchFamily="34" charset="0"/>
              </a:rPr>
              <a:t>How do you organize </a:t>
            </a:r>
          </a:p>
          <a:p>
            <a:pPr>
              <a:buClr>
                <a:srgbClr val="9E0040"/>
              </a:buClr>
            </a:pPr>
            <a:r>
              <a:rPr lang="en-US" sz="2100" dirty="0" smtClean="0">
                <a:latin typeface="HelveticaNeueLT Std Lt Cn" pitchFamily="34" charset="0"/>
              </a:rPr>
              <a:t>the process?</a:t>
            </a:r>
          </a:p>
          <a:p>
            <a:pPr>
              <a:buClr>
                <a:srgbClr val="9E0040"/>
              </a:buClr>
            </a:pPr>
            <a:endParaRPr lang="en-US" sz="2100" dirty="0" smtClean="0">
              <a:latin typeface="HelveticaNeueLT Std Lt Cn" pitchFamily="34" charset="0"/>
            </a:endParaRPr>
          </a:p>
          <a:p>
            <a:pPr marL="342900" indent="-342900">
              <a:buClr>
                <a:srgbClr val="9E0040"/>
              </a:buClr>
              <a:buFont typeface="Courier New" pitchFamily="49" charset="0"/>
              <a:buChar char="o"/>
            </a:pPr>
            <a:r>
              <a:rPr lang="en-US" sz="2100" dirty="0" smtClean="0">
                <a:latin typeface="HelveticaNeueLT Std Lt Cn" pitchFamily="34" charset="0"/>
              </a:rPr>
              <a:t>Who should be included </a:t>
            </a:r>
          </a:p>
          <a:p>
            <a:pPr>
              <a:buClr>
                <a:srgbClr val="9E0040"/>
              </a:buClr>
            </a:pPr>
            <a:r>
              <a:rPr lang="en-US" sz="2100" dirty="0" smtClean="0">
                <a:latin typeface="HelveticaNeueLT Std Lt Cn" pitchFamily="34" charset="0"/>
              </a:rPr>
              <a:t>in the process?</a:t>
            </a:r>
          </a:p>
          <a:p>
            <a:pPr>
              <a:buClr>
                <a:srgbClr val="9E0040"/>
              </a:buClr>
            </a:pPr>
            <a:endParaRPr lang="en-US" sz="2100" dirty="0" smtClean="0">
              <a:latin typeface="HelveticaNeueLT Std Lt Cn" pitchFamily="34" charset="0"/>
            </a:endParaRPr>
          </a:p>
          <a:p>
            <a:pPr marL="342900" indent="-342900">
              <a:buClr>
                <a:srgbClr val="9E0040"/>
              </a:buClr>
              <a:buFont typeface="Courier New" pitchFamily="49" charset="0"/>
              <a:buChar char="o"/>
            </a:pPr>
            <a:r>
              <a:rPr lang="en-US" sz="2100" dirty="0" smtClean="0">
                <a:latin typeface="HelveticaNeueLT Std Lt Cn" pitchFamily="34" charset="0"/>
              </a:rPr>
              <a:t>Not an overnight process</a:t>
            </a:r>
            <a:endParaRPr lang="en-US" sz="2100" dirty="0">
              <a:latin typeface="HelveticaNeueLT Std Lt Cn" pitchFamily="34" charset="0"/>
            </a:endParaRPr>
          </a:p>
          <a:p>
            <a:pPr>
              <a:buClr>
                <a:srgbClr val="9E0040"/>
              </a:buClr>
            </a:pPr>
            <a:endParaRPr lang="en-US" sz="2100" dirty="0">
              <a:latin typeface="HelveticaNeueLT Std Lt Cn" pitchFamily="34" charset="0"/>
            </a:endParaRPr>
          </a:p>
          <a:p>
            <a:pPr>
              <a:buClr>
                <a:srgbClr val="9E0040"/>
              </a:buClr>
            </a:pPr>
            <a:endParaRPr lang="en-US" sz="2100" dirty="0" smtClean="0">
              <a:latin typeface="HelveticaNeueLT Std Lt Cn" pitchFamily="34" charset="0"/>
            </a:endParaRPr>
          </a:p>
        </p:txBody>
      </p:sp>
      <p:grpSp>
        <p:nvGrpSpPr>
          <p:cNvPr id="7" name="Group 6"/>
          <p:cNvGrpSpPr/>
          <p:nvPr/>
        </p:nvGrpSpPr>
        <p:grpSpPr>
          <a:xfrm>
            <a:off x="5715000" y="2103121"/>
            <a:ext cx="2286000" cy="3581409"/>
            <a:chOff x="5229265" y="1692011"/>
            <a:chExt cx="2844729" cy="4798973"/>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93568">
              <a:off x="5229265" y="1692011"/>
              <a:ext cx="2119745" cy="2743200"/>
            </a:xfrm>
            <a:prstGeom prst="rect">
              <a:avLst/>
            </a:prstGeom>
            <a:ln>
              <a:solidFill>
                <a:schemeClr val="bg1">
                  <a:lumMod val="75000"/>
                </a:schemeClr>
              </a:solidFill>
            </a:ln>
            <a:effectLst>
              <a:outerShdw blurRad="50800" dist="38100" dir="18900000" algn="bl" rotWithShape="0">
                <a:prstClr val="black">
                  <a:alpha val="40000"/>
                </a:prst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93568">
              <a:off x="5928034" y="3713859"/>
              <a:ext cx="2145960" cy="2777125"/>
            </a:xfrm>
            <a:prstGeom prst="rect">
              <a:avLst/>
            </a:prstGeom>
            <a:ln>
              <a:solidFill>
                <a:schemeClr val="bg1">
                  <a:lumMod val="75000"/>
                </a:schemeClr>
              </a:solidFill>
            </a:ln>
            <a:effectLst>
              <a:outerShdw blurRad="50800" dist="38100" dir="18900000" algn="bl" rotWithShape="0">
                <a:prstClr val="black">
                  <a:alpha val="40000"/>
                </a:prstClr>
              </a:outerShdw>
            </a:effectLst>
          </p:spPr>
        </p:pic>
      </p:grpSp>
    </p:spTree>
    <p:extLst>
      <p:ext uri="{BB962C8B-B14F-4D97-AF65-F5344CB8AC3E}">
        <p14:creationId xmlns:p14="http://schemas.microsoft.com/office/powerpoint/2010/main" val="912732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8FC1F06D-A252-4F28-B376-6FECC0F075D9}" type="slidenum">
              <a:rPr lang="en-US" smtClean="0"/>
              <a:pPr>
                <a:defRPr/>
              </a:pPr>
              <a:t>17</a:t>
            </a:fld>
            <a:endParaRPr lang="en-US" dirty="0"/>
          </a:p>
        </p:txBody>
      </p:sp>
      <p:sp>
        <p:nvSpPr>
          <p:cNvPr id="3" name="Text Placeholder 2"/>
          <p:cNvSpPr txBox="1">
            <a:spLocks/>
          </p:cNvSpPr>
          <p:nvPr/>
        </p:nvSpPr>
        <p:spPr>
          <a:xfrm>
            <a:off x="457200" y="1371600"/>
            <a:ext cx="8686800" cy="99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r>
              <a:rPr lang="en-US" sz="1800" dirty="0" smtClean="0">
                <a:solidFill>
                  <a:srgbClr val="9E0040"/>
                </a:solidFill>
                <a:latin typeface="HelveticaNeueLT Std Lt Ext" pitchFamily="34" charset="0"/>
              </a:rPr>
              <a:t>SKILL DEVELOPMENT</a:t>
            </a:r>
          </a:p>
          <a:p>
            <a:pPr algn="l">
              <a:spcBef>
                <a:spcPts val="0"/>
              </a:spcBef>
              <a:defRPr/>
            </a:pPr>
            <a:endParaRPr lang="en-US" sz="1800" dirty="0" smtClean="0">
              <a:solidFill>
                <a:schemeClr val="tx1">
                  <a:lumMod val="85000"/>
                  <a:lumOff val="15000"/>
                </a:schemeClr>
              </a:solidFill>
              <a:latin typeface="HelveticaNeueLT Std Lt Ext"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p:txBody>
      </p:sp>
      <p:cxnSp>
        <p:nvCxnSpPr>
          <p:cNvPr id="4" name="Straight Connector 3"/>
          <p:cNvCxnSpPr/>
          <p:nvPr/>
        </p:nvCxnSpPr>
        <p:spPr>
          <a:xfrm>
            <a:off x="533400" y="1752600"/>
            <a:ext cx="803048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128258" y="2133601"/>
            <a:ext cx="7344684" cy="3323987"/>
          </a:xfrm>
          <a:prstGeom prst="rect">
            <a:avLst/>
          </a:prstGeom>
        </p:spPr>
        <p:txBody>
          <a:bodyPr wrap="square">
            <a:spAutoFit/>
          </a:bodyPr>
          <a:lstStyle/>
          <a:p>
            <a:pPr marL="342900" indent="-342900">
              <a:buClr>
                <a:srgbClr val="9E0040"/>
              </a:buClr>
              <a:buFont typeface="Courier New" pitchFamily="49" charset="0"/>
              <a:buChar char="o"/>
            </a:pPr>
            <a:r>
              <a:rPr lang="en-US" sz="2100" dirty="0" smtClean="0">
                <a:latin typeface="HelveticaNeueLT Std Lt Cn" pitchFamily="34" charset="0"/>
              </a:rPr>
              <a:t>Why do we need skill </a:t>
            </a:r>
          </a:p>
          <a:p>
            <a:pPr>
              <a:buClr>
                <a:srgbClr val="9E0040"/>
              </a:buClr>
            </a:pPr>
            <a:r>
              <a:rPr lang="en-US" sz="2100" dirty="0" smtClean="0">
                <a:latin typeface="HelveticaNeueLT Std Lt Cn" pitchFamily="34" charset="0"/>
              </a:rPr>
              <a:t>development?</a:t>
            </a:r>
          </a:p>
          <a:p>
            <a:pPr>
              <a:buClr>
                <a:srgbClr val="9E0040"/>
              </a:buClr>
            </a:pPr>
            <a:endParaRPr lang="en-US" sz="2100" dirty="0" smtClean="0">
              <a:latin typeface="HelveticaNeueLT Std Lt Cn" pitchFamily="34" charset="0"/>
            </a:endParaRPr>
          </a:p>
          <a:p>
            <a:pPr marL="342900" indent="-342900">
              <a:buClr>
                <a:srgbClr val="9E0040"/>
              </a:buClr>
              <a:buFont typeface="Courier New" pitchFamily="49" charset="0"/>
              <a:buChar char="o"/>
            </a:pPr>
            <a:r>
              <a:rPr lang="en-US" sz="2100" dirty="0" smtClean="0">
                <a:latin typeface="HelveticaNeueLT Std Lt Cn" pitchFamily="34" charset="0"/>
              </a:rPr>
              <a:t>Who can help us with </a:t>
            </a:r>
          </a:p>
          <a:p>
            <a:pPr>
              <a:buClr>
                <a:srgbClr val="9E0040"/>
              </a:buClr>
            </a:pPr>
            <a:r>
              <a:rPr lang="en-US" sz="2100" dirty="0">
                <a:latin typeface="HelveticaNeueLT Std Lt Cn" pitchFamily="34" charset="0"/>
              </a:rPr>
              <a:t>s</a:t>
            </a:r>
            <a:r>
              <a:rPr lang="en-US" sz="2100" dirty="0" smtClean="0">
                <a:latin typeface="HelveticaNeueLT Std Lt Cn" pitchFamily="34" charset="0"/>
              </a:rPr>
              <a:t>kill development?</a:t>
            </a:r>
          </a:p>
          <a:p>
            <a:pPr>
              <a:buClr>
                <a:srgbClr val="9E0040"/>
              </a:buClr>
            </a:pPr>
            <a:endParaRPr lang="en-US" sz="2100" dirty="0" smtClean="0">
              <a:latin typeface="HelveticaNeueLT Std Lt Cn" pitchFamily="34" charset="0"/>
            </a:endParaRPr>
          </a:p>
          <a:p>
            <a:pPr marL="342900" indent="-342900">
              <a:buClr>
                <a:srgbClr val="9E0040"/>
              </a:buClr>
              <a:buFont typeface="Courier New" pitchFamily="49" charset="0"/>
              <a:buChar char="o"/>
            </a:pPr>
            <a:r>
              <a:rPr lang="en-US" sz="2100" dirty="0" smtClean="0">
                <a:latin typeface="HelveticaNeueLT Std Lt Cn" pitchFamily="34" charset="0"/>
              </a:rPr>
              <a:t>What should skill </a:t>
            </a:r>
          </a:p>
          <a:p>
            <a:pPr>
              <a:buClr>
                <a:srgbClr val="9E0040"/>
              </a:buClr>
            </a:pPr>
            <a:r>
              <a:rPr lang="en-US" sz="2100" dirty="0" smtClean="0">
                <a:latin typeface="HelveticaNeueLT Std Lt Cn" pitchFamily="34" charset="0"/>
              </a:rPr>
              <a:t>development look like?</a:t>
            </a:r>
          </a:p>
          <a:p>
            <a:pPr>
              <a:buClr>
                <a:srgbClr val="9E0040"/>
              </a:buClr>
            </a:pPr>
            <a:endParaRPr lang="en-US" sz="2100" dirty="0">
              <a:latin typeface="HelveticaNeueLT Std Lt Cn" pitchFamily="34" charset="0"/>
            </a:endParaRPr>
          </a:p>
          <a:p>
            <a:pPr>
              <a:buClr>
                <a:srgbClr val="9E0040"/>
              </a:buClr>
            </a:pPr>
            <a:endParaRPr lang="en-US" sz="2100" dirty="0" smtClean="0">
              <a:latin typeface="HelveticaNeueLT Std Lt Cn"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4925" y="2057400"/>
            <a:ext cx="2933675" cy="1991138"/>
          </a:xfrm>
          <a:prstGeom prst="rect">
            <a:avLst/>
          </a:prstGeom>
          <a:ln>
            <a:solidFill>
              <a:schemeClr val="bg1">
                <a:lumMod val="85000"/>
              </a:schemeClr>
            </a:solidFill>
          </a:ln>
          <a:effectLst>
            <a:outerShdw blurRad="50800" dist="38100" dir="18900000" algn="bl" rotWithShape="0">
              <a:prstClr val="black">
                <a:alpha val="40000"/>
              </a:prstClr>
            </a:outerShdw>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9714" y="3581400"/>
            <a:ext cx="2933675" cy="1989931"/>
          </a:xfrm>
          <a:prstGeom prst="rect">
            <a:avLst/>
          </a:prstGeom>
          <a:ln>
            <a:solidFill>
              <a:schemeClr val="bg1">
                <a:lumMod val="85000"/>
              </a:schemeClr>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547546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8FC1F06D-A252-4F28-B376-6FECC0F075D9}" type="slidenum">
              <a:rPr lang="en-US" smtClean="0"/>
              <a:pPr>
                <a:defRPr/>
              </a:pPr>
              <a:t>18</a:t>
            </a:fld>
            <a:endParaRPr lang="en-US" dirty="0"/>
          </a:p>
        </p:txBody>
      </p:sp>
      <p:cxnSp>
        <p:nvCxnSpPr>
          <p:cNvPr id="5" name="Straight Connector 4"/>
          <p:cNvCxnSpPr/>
          <p:nvPr/>
        </p:nvCxnSpPr>
        <p:spPr>
          <a:xfrm>
            <a:off x="533400" y="1524000"/>
            <a:ext cx="803048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27213" y="1648321"/>
            <a:ext cx="5202662" cy="4080137"/>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p:cNvSpPr txBox="1">
            <a:spLocks/>
          </p:cNvSpPr>
          <p:nvPr/>
        </p:nvSpPr>
        <p:spPr>
          <a:xfrm>
            <a:off x="457200" y="1153021"/>
            <a:ext cx="8686800" cy="99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r>
              <a:rPr lang="en-US" sz="1800" dirty="0" smtClean="0">
                <a:solidFill>
                  <a:srgbClr val="9E0040"/>
                </a:solidFill>
                <a:latin typeface="HelveticaNeueLT Std Lt Ext" pitchFamily="34" charset="0"/>
              </a:rPr>
              <a:t>STRATEGIES TO CULTIVATE GOOD GOVERNANCE</a:t>
            </a:r>
          </a:p>
          <a:p>
            <a:pPr algn="l">
              <a:spcBef>
                <a:spcPts val="0"/>
              </a:spcBef>
              <a:defRPr/>
            </a:pPr>
            <a:endParaRPr lang="en-US" sz="1800" dirty="0" smtClean="0">
              <a:solidFill>
                <a:schemeClr val="tx1">
                  <a:lumMod val="85000"/>
                  <a:lumOff val="15000"/>
                </a:schemeClr>
              </a:solidFill>
              <a:latin typeface="HelveticaNeueLT Std Lt Ext"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p:txBody>
      </p:sp>
    </p:spTree>
    <p:extLst>
      <p:ext uri="{BB962C8B-B14F-4D97-AF65-F5344CB8AC3E}">
        <p14:creationId xmlns:p14="http://schemas.microsoft.com/office/powerpoint/2010/main" val="3132118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8FC1F06D-A252-4F28-B376-6FECC0F075D9}" type="slidenum">
              <a:rPr lang="en-US" smtClean="0"/>
              <a:pPr>
                <a:defRPr/>
              </a:pPr>
              <a:t>19</a:t>
            </a:fld>
            <a:endParaRPr lang="en-US" dirty="0"/>
          </a:p>
        </p:txBody>
      </p:sp>
      <p:sp>
        <p:nvSpPr>
          <p:cNvPr id="3" name="Text Placeholder 2"/>
          <p:cNvSpPr txBox="1">
            <a:spLocks/>
          </p:cNvSpPr>
          <p:nvPr/>
        </p:nvSpPr>
        <p:spPr>
          <a:xfrm>
            <a:off x="457200" y="1371600"/>
            <a:ext cx="8686800" cy="99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r>
              <a:rPr lang="en-US" sz="1800" dirty="0" smtClean="0">
                <a:solidFill>
                  <a:srgbClr val="9E0040"/>
                </a:solidFill>
                <a:latin typeface="HelveticaNeueLT Std Lt Ext" pitchFamily="34" charset="0"/>
              </a:rPr>
              <a:t>TIPS FOR BOARD SUCCESSION</a:t>
            </a:r>
          </a:p>
          <a:p>
            <a:pPr algn="l">
              <a:spcBef>
                <a:spcPts val="0"/>
              </a:spcBef>
              <a:defRPr/>
            </a:pPr>
            <a:endParaRPr lang="en-US" sz="1800" dirty="0" smtClean="0">
              <a:solidFill>
                <a:schemeClr val="tx1">
                  <a:lumMod val="85000"/>
                  <a:lumOff val="15000"/>
                </a:schemeClr>
              </a:solidFill>
              <a:latin typeface="HelveticaNeueLT Std Lt Ext"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p:txBody>
      </p:sp>
      <p:cxnSp>
        <p:nvCxnSpPr>
          <p:cNvPr id="4" name="Straight Connector 3"/>
          <p:cNvCxnSpPr/>
          <p:nvPr/>
        </p:nvCxnSpPr>
        <p:spPr>
          <a:xfrm>
            <a:off x="533400" y="1752600"/>
            <a:ext cx="803048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128258" y="2133601"/>
            <a:ext cx="7344684" cy="4293483"/>
          </a:xfrm>
          <a:prstGeom prst="rect">
            <a:avLst/>
          </a:prstGeom>
        </p:spPr>
        <p:txBody>
          <a:bodyPr wrap="square">
            <a:spAutoFit/>
          </a:bodyPr>
          <a:lstStyle/>
          <a:p>
            <a:pPr marL="342900" indent="-342900">
              <a:buClr>
                <a:srgbClr val="9E0040"/>
              </a:buClr>
              <a:buFont typeface="Courier New" pitchFamily="49" charset="0"/>
              <a:buChar char="o"/>
            </a:pPr>
            <a:r>
              <a:rPr lang="en-US" sz="2100" dirty="0" smtClean="0">
                <a:latin typeface="HelveticaNeueLT Std Lt Cn" pitchFamily="34" charset="0"/>
              </a:rPr>
              <a:t>Understand your bylaws</a:t>
            </a:r>
          </a:p>
          <a:p>
            <a:pPr>
              <a:buClr>
                <a:srgbClr val="9E0040"/>
              </a:buClr>
            </a:pPr>
            <a:endParaRPr lang="en-US" sz="2100" dirty="0" smtClean="0">
              <a:latin typeface="HelveticaNeueLT Std Lt Cn" pitchFamily="34" charset="0"/>
            </a:endParaRPr>
          </a:p>
          <a:p>
            <a:pPr marL="342900" indent="-342900">
              <a:buClr>
                <a:srgbClr val="9E0040"/>
              </a:buClr>
              <a:buFont typeface="Courier New" pitchFamily="49" charset="0"/>
              <a:buChar char="o"/>
            </a:pPr>
            <a:r>
              <a:rPr lang="en-US" sz="2100" dirty="0" smtClean="0">
                <a:latin typeface="HelveticaNeueLT Std Lt Cn" pitchFamily="34" charset="0"/>
              </a:rPr>
              <a:t>Have a record of term</a:t>
            </a:r>
          </a:p>
          <a:p>
            <a:pPr>
              <a:buClr>
                <a:srgbClr val="9E0040"/>
              </a:buClr>
            </a:pPr>
            <a:r>
              <a:rPr lang="en-US" sz="2100" dirty="0" smtClean="0">
                <a:latin typeface="HelveticaNeueLT Std Lt Cn" pitchFamily="34" charset="0"/>
              </a:rPr>
              <a:t>expiration</a:t>
            </a:r>
          </a:p>
          <a:p>
            <a:pPr>
              <a:buClr>
                <a:srgbClr val="9E0040"/>
              </a:buClr>
            </a:pPr>
            <a:endParaRPr lang="en-US" sz="2100" dirty="0" smtClean="0">
              <a:latin typeface="HelveticaNeueLT Std Lt Cn" pitchFamily="34" charset="0"/>
            </a:endParaRPr>
          </a:p>
          <a:p>
            <a:pPr marL="342900" indent="-342900">
              <a:buClr>
                <a:srgbClr val="9E0040"/>
              </a:buClr>
              <a:buFont typeface="Courier New" pitchFamily="49" charset="0"/>
              <a:buChar char="o"/>
            </a:pPr>
            <a:r>
              <a:rPr lang="en-US" sz="2100" dirty="0" smtClean="0">
                <a:latin typeface="HelveticaNeueLT Std Lt Cn" pitchFamily="34" charset="0"/>
              </a:rPr>
              <a:t>Utilize a board member</a:t>
            </a:r>
          </a:p>
          <a:p>
            <a:pPr>
              <a:buClr>
                <a:srgbClr val="9E0040"/>
              </a:buClr>
            </a:pPr>
            <a:r>
              <a:rPr lang="en-US" sz="2100" dirty="0" smtClean="0">
                <a:latin typeface="HelveticaNeueLT Std Lt Cn" pitchFamily="34" charset="0"/>
              </a:rPr>
              <a:t>self-assessment</a:t>
            </a:r>
          </a:p>
          <a:p>
            <a:pPr>
              <a:buClr>
                <a:srgbClr val="9E0040"/>
              </a:buClr>
            </a:pPr>
            <a:endParaRPr lang="en-US" sz="2100" dirty="0">
              <a:latin typeface="HelveticaNeueLT Std Lt Cn" pitchFamily="34" charset="0"/>
            </a:endParaRPr>
          </a:p>
          <a:p>
            <a:pPr marL="342900" indent="-342900">
              <a:buClr>
                <a:srgbClr val="9E0040"/>
              </a:buClr>
              <a:buFont typeface="Courier New" pitchFamily="49" charset="0"/>
              <a:buChar char="o"/>
            </a:pPr>
            <a:r>
              <a:rPr lang="en-US" sz="2100" dirty="0" smtClean="0">
                <a:latin typeface="HelveticaNeueLT Std Lt Cn" pitchFamily="34" charset="0"/>
              </a:rPr>
              <a:t>Schedule strategic</a:t>
            </a:r>
          </a:p>
          <a:p>
            <a:pPr>
              <a:buClr>
                <a:srgbClr val="9E0040"/>
              </a:buClr>
            </a:pPr>
            <a:r>
              <a:rPr lang="en-US" sz="2100" dirty="0" smtClean="0">
                <a:latin typeface="HelveticaNeueLT Std Lt Cn" pitchFamily="34" charset="0"/>
              </a:rPr>
              <a:t>planning </a:t>
            </a:r>
            <a:endParaRPr lang="en-US" sz="2100" dirty="0">
              <a:latin typeface="HelveticaNeueLT Std Lt Cn" pitchFamily="34" charset="0"/>
            </a:endParaRPr>
          </a:p>
          <a:p>
            <a:pPr>
              <a:buClr>
                <a:srgbClr val="9E0040"/>
              </a:buClr>
            </a:pPr>
            <a:endParaRPr lang="en-US" sz="2100" dirty="0" smtClean="0">
              <a:latin typeface="HelveticaNeueLT Std Lt Cn" pitchFamily="34" charset="0"/>
            </a:endParaRPr>
          </a:p>
          <a:p>
            <a:pPr>
              <a:buClr>
                <a:srgbClr val="9E0040"/>
              </a:buClr>
            </a:pPr>
            <a:endParaRPr lang="en-US" sz="2100" dirty="0">
              <a:latin typeface="HelveticaNeueLT Std Lt Cn" pitchFamily="34" charset="0"/>
            </a:endParaRPr>
          </a:p>
          <a:p>
            <a:pPr>
              <a:buClr>
                <a:srgbClr val="9E0040"/>
              </a:buClr>
            </a:pPr>
            <a:endParaRPr lang="en-US" sz="2100" dirty="0" smtClean="0">
              <a:latin typeface="HelveticaNeueLT Std Lt Cn" pitchFamily="34" charset="0"/>
            </a:endParaRPr>
          </a:p>
        </p:txBody>
      </p:sp>
      <p:grpSp>
        <p:nvGrpSpPr>
          <p:cNvPr id="8" name="Group 7"/>
          <p:cNvGrpSpPr/>
          <p:nvPr/>
        </p:nvGrpSpPr>
        <p:grpSpPr>
          <a:xfrm>
            <a:off x="4859193" y="2209800"/>
            <a:ext cx="3582363" cy="3249327"/>
            <a:chOff x="4842514" y="2185707"/>
            <a:chExt cx="3997649" cy="3589876"/>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90846">
              <a:off x="6398384" y="2185707"/>
              <a:ext cx="2441779" cy="3159949"/>
            </a:xfrm>
            <a:prstGeom prst="rect">
              <a:avLst/>
            </a:prstGeom>
            <a:ln>
              <a:solidFill>
                <a:schemeClr val="bg1">
                  <a:lumMod val="85000"/>
                </a:schemeClr>
              </a:solidFill>
            </a:ln>
            <a:effectLst>
              <a:outerShdw blurRad="50800" dist="38100" dir="18900000" algn="bl" rotWithShape="0">
                <a:prstClr val="black">
                  <a:alpha val="40000"/>
                </a:prst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65156">
              <a:off x="4842514" y="2615634"/>
              <a:ext cx="2441779" cy="3159949"/>
            </a:xfrm>
            <a:prstGeom prst="rect">
              <a:avLst/>
            </a:prstGeom>
            <a:ln>
              <a:solidFill>
                <a:schemeClr val="bg1">
                  <a:lumMod val="85000"/>
                </a:schemeClr>
              </a:solidFill>
            </a:ln>
            <a:effectLst>
              <a:outerShdw blurRad="50800" dist="38100" dir="18900000" algn="bl" rotWithShape="0">
                <a:prstClr val="black">
                  <a:alpha val="40000"/>
                </a:prstClr>
              </a:outerShdw>
            </a:effectLst>
          </p:spPr>
        </p:pic>
      </p:grpSp>
    </p:spTree>
    <p:extLst>
      <p:ext uri="{BB962C8B-B14F-4D97-AF65-F5344CB8AC3E}">
        <p14:creationId xmlns:p14="http://schemas.microsoft.com/office/powerpoint/2010/main" val="3318814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8FC1F06D-A252-4F28-B376-6FECC0F075D9}" type="slidenum">
              <a:rPr lang="en-US" smtClean="0"/>
              <a:pPr>
                <a:defRPr/>
              </a:pPr>
              <a:t>2</a:t>
            </a:fld>
            <a:endParaRPr lang="en-US" dirty="0"/>
          </a:p>
        </p:txBody>
      </p:sp>
      <p:sp>
        <p:nvSpPr>
          <p:cNvPr id="3" name="Text Placeholder 2"/>
          <p:cNvSpPr txBox="1">
            <a:spLocks/>
          </p:cNvSpPr>
          <p:nvPr/>
        </p:nvSpPr>
        <p:spPr>
          <a:xfrm>
            <a:off x="457200" y="1371600"/>
            <a:ext cx="8686800" cy="99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r>
              <a:rPr lang="en-US" sz="1800" dirty="0" smtClean="0">
                <a:solidFill>
                  <a:srgbClr val="9E0040"/>
                </a:solidFill>
                <a:latin typeface="HelveticaNeueLT Std Lt Ext" pitchFamily="34" charset="0"/>
              </a:rPr>
              <a:t>CASE STUDY</a:t>
            </a:r>
          </a:p>
          <a:p>
            <a:pPr algn="l">
              <a:spcBef>
                <a:spcPts val="0"/>
              </a:spcBef>
              <a:defRPr/>
            </a:pPr>
            <a:endParaRPr lang="en-US" sz="1800" dirty="0" smtClean="0">
              <a:solidFill>
                <a:schemeClr val="tx1">
                  <a:lumMod val="85000"/>
                  <a:lumOff val="15000"/>
                </a:schemeClr>
              </a:solidFill>
              <a:latin typeface="HelveticaNeueLT Std Lt Ext"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p:txBody>
      </p:sp>
      <p:cxnSp>
        <p:nvCxnSpPr>
          <p:cNvPr id="4" name="Straight Connector 3"/>
          <p:cNvCxnSpPr/>
          <p:nvPr/>
        </p:nvCxnSpPr>
        <p:spPr>
          <a:xfrm>
            <a:off x="533400" y="1752600"/>
            <a:ext cx="803048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220449" y="2209800"/>
            <a:ext cx="7344684" cy="2354491"/>
          </a:xfrm>
          <a:prstGeom prst="rect">
            <a:avLst/>
          </a:prstGeom>
        </p:spPr>
        <p:txBody>
          <a:bodyPr wrap="square">
            <a:spAutoFit/>
          </a:bodyPr>
          <a:lstStyle/>
          <a:p>
            <a:pPr marL="342900" indent="-342900">
              <a:buClr>
                <a:srgbClr val="9E0040"/>
              </a:buClr>
              <a:buFont typeface="Courier New" pitchFamily="49" charset="0"/>
              <a:buChar char="o"/>
            </a:pPr>
            <a:r>
              <a:rPr lang="en-US" sz="2100" dirty="0" smtClean="0">
                <a:latin typeface="HelveticaNeueLT Std Lt Cn" pitchFamily="34" charset="0"/>
              </a:rPr>
              <a:t>What is the </a:t>
            </a:r>
            <a:r>
              <a:rPr lang="en-US" sz="2100" b="1" dirty="0" smtClean="0">
                <a:latin typeface="HelveticaNeueLT Std Lt Cn" pitchFamily="34" charset="0"/>
              </a:rPr>
              <a:t>most important issue</a:t>
            </a:r>
            <a:r>
              <a:rPr lang="en-US" sz="2100" dirty="0" smtClean="0">
                <a:latin typeface="HelveticaNeueLT Std Lt Cn" pitchFamily="34" charset="0"/>
              </a:rPr>
              <a:t> in this case?</a:t>
            </a:r>
          </a:p>
          <a:p>
            <a:pPr>
              <a:buClr>
                <a:srgbClr val="9E0040"/>
              </a:buClr>
            </a:pPr>
            <a:endParaRPr lang="en-US" sz="2100" dirty="0" smtClean="0">
              <a:latin typeface="HelveticaNeueLT Std Lt Cn" pitchFamily="34" charset="0"/>
            </a:endParaRPr>
          </a:p>
          <a:p>
            <a:pPr marL="342900" indent="-342900">
              <a:buClr>
                <a:srgbClr val="9E0040"/>
              </a:buClr>
              <a:buFont typeface="Courier New" pitchFamily="49" charset="0"/>
              <a:buChar char="o"/>
            </a:pPr>
            <a:r>
              <a:rPr lang="en-US" sz="2100" dirty="0" smtClean="0">
                <a:latin typeface="HelveticaNeueLT Std Lt Cn" pitchFamily="34" charset="0"/>
              </a:rPr>
              <a:t>What do you think </a:t>
            </a:r>
            <a:r>
              <a:rPr lang="en-US" sz="2100" b="1" dirty="0" smtClean="0">
                <a:latin typeface="HelveticaNeueLT Std Lt Cn" pitchFamily="34" charset="0"/>
              </a:rPr>
              <a:t>should be done</a:t>
            </a:r>
            <a:r>
              <a:rPr lang="en-US" sz="2100" dirty="0" smtClean="0">
                <a:latin typeface="HelveticaNeueLT Std Lt Cn" pitchFamily="34" charset="0"/>
              </a:rPr>
              <a:t> first to address the issue?</a:t>
            </a:r>
          </a:p>
          <a:p>
            <a:pPr>
              <a:buClr>
                <a:srgbClr val="9E0040"/>
              </a:buClr>
            </a:pPr>
            <a:endParaRPr lang="en-US" sz="2100" dirty="0" smtClean="0">
              <a:latin typeface="HelveticaNeueLT Std Lt Cn" pitchFamily="34" charset="0"/>
            </a:endParaRPr>
          </a:p>
          <a:p>
            <a:pPr marL="342900" indent="-342900">
              <a:buClr>
                <a:srgbClr val="9E0040"/>
              </a:buClr>
              <a:buFont typeface="Courier New" pitchFamily="49" charset="0"/>
              <a:buChar char="o"/>
            </a:pPr>
            <a:r>
              <a:rPr lang="en-US" sz="2100" dirty="0" smtClean="0">
                <a:latin typeface="HelveticaNeueLT Std Lt Cn" pitchFamily="34" charset="0"/>
              </a:rPr>
              <a:t>What could have been </a:t>
            </a:r>
            <a:r>
              <a:rPr lang="en-US" sz="2100" b="1" dirty="0" smtClean="0">
                <a:latin typeface="HelveticaNeueLT Std Lt Cn" pitchFamily="34" charset="0"/>
              </a:rPr>
              <a:t>done differently</a:t>
            </a:r>
            <a:r>
              <a:rPr lang="en-US" sz="2100" dirty="0" smtClean="0">
                <a:latin typeface="HelveticaNeueLT Std Lt Cn" pitchFamily="34" charset="0"/>
              </a:rPr>
              <a:t> to avoid the situation entirely?</a:t>
            </a:r>
          </a:p>
        </p:txBody>
      </p:sp>
    </p:spTree>
    <p:extLst>
      <p:ext uri="{BB962C8B-B14F-4D97-AF65-F5344CB8AC3E}">
        <p14:creationId xmlns:p14="http://schemas.microsoft.com/office/powerpoint/2010/main" val="632051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8FC1F06D-A252-4F28-B376-6FECC0F075D9}" type="slidenum">
              <a:rPr lang="en-US" smtClean="0"/>
              <a:pPr>
                <a:defRPr/>
              </a:pPr>
              <a:t>20</a:t>
            </a:fld>
            <a:endParaRPr lang="en-US" dirty="0"/>
          </a:p>
        </p:txBody>
      </p:sp>
      <p:sp>
        <p:nvSpPr>
          <p:cNvPr id="3" name="Text Placeholder 2"/>
          <p:cNvSpPr txBox="1">
            <a:spLocks/>
          </p:cNvSpPr>
          <p:nvPr/>
        </p:nvSpPr>
        <p:spPr>
          <a:xfrm>
            <a:off x="457200" y="1371600"/>
            <a:ext cx="8686800" cy="99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r>
              <a:rPr lang="en-US" sz="1800" dirty="0" smtClean="0">
                <a:solidFill>
                  <a:srgbClr val="9E0040"/>
                </a:solidFill>
                <a:latin typeface="HelveticaNeueLT Std Lt Ext" pitchFamily="34" charset="0"/>
              </a:rPr>
              <a:t>OTHER BEST PRACTICES</a:t>
            </a:r>
          </a:p>
          <a:p>
            <a:pPr algn="l">
              <a:spcBef>
                <a:spcPts val="0"/>
              </a:spcBef>
              <a:defRPr/>
            </a:pPr>
            <a:endParaRPr lang="en-US" sz="1800" dirty="0" smtClean="0">
              <a:solidFill>
                <a:schemeClr val="tx1">
                  <a:lumMod val="85000"/>
                  <a:lumOff val="15000"/>
                </a:schemeClr>
              </a:solidFill>
              <a:latin typeface="HelveticaNeueLT Std Lt Ext"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p:txBody>
      </p:sp>
      <p:cxnSp>
        <p:nvCxnSpPr>
          <p:cNvPr id="4" name="Straight Connector 3"/>
          <p:cNvCxnSpPr/>
          <p:nvPr/>
        </p:nvCxnSpPr>
        <p:spPr>
          <a:xfrm>
            <a:off x="533400" y="1752600"/>
            <a:ext cx="803048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219200" y="1752600"/>
            <a:ext cx="7344684" cy="4293483"/>
          </a:xfrm>
          <a:prstGeom prst="rect">
            <a:avLst/>
          </a:prstGeom>
        </p:spPr>
        <p:txBody>
          <a:bodyPr wrap="square">
            <a:spAutoFit/>
          </a:bodyPr>
          <a:lstStyle/>
          <a:p>
            <a:pPr marL="342900" indent="-342900">
              <a:buClr>
                <a:srgbClr val="9E0040"/>
              </a:buClr>
              <a:buFont typeface="Courier New" pitchFamily="49" charset="0"/>
              <a:buChar char="o"/>
            </a:pPr>
            <a:r>
              <a:rPr lang="en-US" sz="2100" dirty="0" smtClean="0">
                <a:latin typeface="HelveticaNeueLT Std Lt Cn" pitchFamily="34" charset="0"/>
              </a:rPr>
              <a:t>Board meeting packets</a:t>
            </a:r>
          </a:p>
          <a:p>
            <a:pPr>
              <a:buClr>
                <a:srgbClr val="9E0040"/>
              </a:buClr>
            </a:pPr>
            <a:endParaRPr lang="en-US" sz="2100" dirty="0" smtClean="0">
              <a:latin typeface="HelveticaNeueLT Std Lt Cn" pitchFamily="34" charset="0"/>
            </a:endParaRPr>
          </a:p>
          <a:p>
            <a:pPr marL="342900" indent="-342900">
              <a:buClr>
                <a:srgbClr val="9E0040"/>
              </a:buClr>
              <a:buFont typeface="Courier New" pitchFamily="49" charset="0"/>
              <a:buChar char="o"/>
            </a:pPr>
            <a:r>
              <a:rPr lang="en-US" sz="2100" dirty="0" smtClean="0">
                <a:latin typeface="HelveticaNeueLT Std Lt Cn" pitchFamily="34" charset="0"/>
              </a:rPr>
              <a:t>Meeting and agenda development</a:t>
            </a:r>
          </a:p>
          <a:p>
            <a:pPr>
              <a:buClr>
                <a:srgbClr val="9E0040"/>
              </a:buClr>
            </a:pPr>
            <a:endParaRPr lang="en-US" sz="2100" dirty="0" smtClean="0">
              <a:latin typeface="HelveticaNeueLT Std Lt Cn" pitchFamily="34" charset="0"/>
            </a:endParaRPr>
          </a:p>
          <a:p>
            <a:pPr marL="342900" indent="-342900">
              <a:buClr>
                <a:srgbClr val="9E0040"/>
              </a:buClr>
              <a:buFont typeface="Courier New" pitchFamily="49" charset="0"/>
              <a:buChar char="o"/>
            </a:pPr>
            <a:r>
              <a:rPr lang="en-US" sz="2100" dirty="0" smtClean="0">
                <a:latin typeface="HelveticaNeueLT Std Lt Cn" pitchFamily="34" charset="0"/>
              </a:rPr>
              <a:t>Evaluations</a:t>
            </a:r>
          </a:p>
          <a:p>
            <a:pPr>
              <a:buClr>
                <a:srgbClr val="9E0040"/>
              </a:buClr>
            </a:pPr>
            <a:endParaRPr lang="en-US" sz="2100" dirty="0" smtClean="0">
              <a:latin typeface="HelveticaNeueLT Std Lt Cn" pitchFamily="34" charset="0"/>
            </a:endParaRPr>
          </a:p>
          <a:p>
            <a:pPr marL="342900" indent="-342900">
              <a:buClr>
                <a:srgbClr val="9E0040"/>
              </a:buClr>
              <a:buFont typeface="Courier New" pitchFamily="49" charset="0"/>
              <a:buChar char="o"/>
            </a:pPr>
            <a:r>
              <a:rPr lang="en-US" sz="2100" dirty="0" smtClean="0">
                <a:latin typeface="HelveticaNeueLT Std Lt Cn" pitchFamily="34" charset="0"/>
              </a:rPr>
              <a:t>Conflict of interests policy/program</a:t>
            </a:r>
          </a:p>
          <a:p>
            <a:pPr marL="342900" indent="-342900">
              <a:buClr>
                <a:srgbClr val="9E0040"/>
              </a:buClr>
              <a:buFont typeface="Courier New" pitchFamily="49" charset="0"/>
              <a:buChar char="o"/>
            </a:pPr>
            <a:endParaRPr lang="en-US" sz="2100" dirty="0">
              <a:latin typeface="HelveticaNeueLT Std Lt Cn" pitchFamily="34" charset="0"/>
            </a:endParaRPr>
          </a:p>
          <a:p>
            <a:pPr marL="342900" indent="-342900">
              <a:buClr>
                <a:srgbClr val="9E0040"/>
              </a:buClr>
              <a:buFont typeface="Courier New" pitchFamily="49" charset="0"/>
              <a:buChar char="o"/>
            </a:pPr>
            <a:r>
              <a:rPr lang="en-US" sz="2100" dirty="0" smtClean="0">
                <a:latin typeface="HelveticaNeueLT Std Lt Cn" pitchFamily="34" charset="0"/>
              </a:rPr>
              <a:t>Staggered terms</a:t>
            </a:r>
          </a:p>
          <a:p>
            <a:pPr marL="342900" indent="-342900">
              <a:buClr>
                <a:srgbClr val="9E0040"/>
              </a:buClr>
              <a:buFont typeface="Courier New" pitchFamily="49" charset="0"/>
              <a:buChar char="o"/>
            </a:pPr>
            <a:endParaRPr lang="en-US" sz="2100" dirty="0">
              <a:latin typeface="HelveticaNeueLT Std Lt Cn" pitchFamily="34" charset="0"/>
            </a:endParaRPr>
          </a:p>
          <a:p>
            <a:pPr marL="342900" indent="-342900">
              <a:buClr>
                <a:srgbClr val="9E0040"/>
              </a:buClr>
              <a:buFont typeface="Courier New" pitchFamily="49" charset="0"/>
              <a:buChar char="o"/>
            </a:pPr>
            <a:r>
              <a:rPr lang="en-US" sz="2100" dirty="0" smtClean="0">
                <a:latin typeface="HelveticaNeueLT Std Lt Cn" pitchFamily="34" charset="0"/>
              </a:rPr>
              <a:t>Board member role descriptions</a:t>
            </a:r>
          </a:p>
          <a:p>
            <a:pPr marL="342900" indent="-342900">
              <a:buClr>
                <a:srgbClr val="9E0040"/>
              </a:buClr>
              <a:buFont typeface="Courier New" pitchFamily="49" charset="0"/>
              <a:buChar char="o"/>
            </a:pPr>
            <a:endParaRPr lang="en-US" sz="2100" dirty="0">
              <a:latin typeface="HelveticaNeueLT Std Lt Cn" pitchFamily="34" charset="0"/>
            </a:endParaRPr>
          </a:p>
          <a:p>
            <a:pPr marL="342900" indent="-342900">
              <a:buClr>
                <a:srgbClr val="9E0040"/>
              </a:buClr>
              <a:buFont typeface="Courier New" pitchFamily="49" charset="0"/>
              <a:buChar char="o"/>
            </a:pPr>
            <a:r>
              <a:rPr lang="en-US" sz="2100" dirty="0" smtClean="0">
                <a:latin typeface="HelveticaNeueLT Std Lt Cn" pitchFamily="34" charset="0"/>
              </a:rPr>
              <a:t>Others?</a:t>
            </a:r>
          </a:p>
        </p:txBody>
      </p:sp>
    </p:spTree>
    <p:extLst>
      <p:ext uri="{BB962C8B-B14F-4D97-AF65-F5344CB8AC3E}">
        <p14:creationId xmlns:p14="http://schemas.microsoft.com/office/powerpoint/2010/main" val="2036299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8FC1F06D-A252-4F28-B376-6FECC0F075D9}" type="slidenum">
              <a:rPr lang="en-US" smtClean="0"/>
              <a:pPr>
                <a:defRPr/>
              </a:pPr>
              <a:t>21</a:t>
            </a:fld>
            <a:endParaRPr lang="en-US" dirty="0"/>
          </a:p>
        </p:txBody>
      </p:sp>
      <p:sp>
        <p:nvSpPr>
          <p:cNvPr id="3" name="Text Placeholder 2"/>
          <p:cNvSpPr txBox="1">
            <a:spLocks/>
          </p:cNvSpPr>
          <p:nvPr/>
        </p:nvSpPr>
        <p:spPr>
          <a:xfrm>
            <a:off x="457200" y="1371600"/>
            <a:ext cx="8686800" cy="99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r>
              <a:rPr lang="en-US" sz="1800" dirty="0" smtClean="0">
                <a:solidFill>
                  <a:srgbClr val="9E0040"/>
                </a:solidFill>
                <a:latin typeface="HelveticaNeueLT Std Lt Ext" pitchFamily="34" charset="0"/>
              </a:rPr>
              <a:t>RESOURCES</a:t>
            </a:r>
          </a:p>
          <a:p>
            <a:pPr algn="l">
              <a:spcBef>
                <a:spcPts val="0"/>
              </a:spcBef>
              <a:defRPr/>
            </a:pPr>
            <a:endParaRPr lang="en-US" sz="1800" dirty="0" smtClean="0">
              <a:solidFill>
                <a:schemeClr val="tx1">
                  <a:lumMod val="85000"/>
                  <a:lumOff val="15000"/>
                </a:schemeClr>
              </a:solidFill>
              <a:latin typeface="HelveticaNeueLT Std Lt Ext"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p:txBody>
      </p:sp>
      <p:cxnSp>
        <p:nvCxnSpPr>
          <p:cNvPr id="4" name="Straight Connector 3"/>
          <p:cNvCxnSpPr/>
          <p:nvPr/>
        </p:nvCxnSpPr>
        <p:spPr>
          <a:xfrm>
            <a:off x="533400" y="1752600"/>
            <a:ext cx="803048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29590" y="1802130"/>
            <a:ext cx="8034294" cy="4278094"/>
          </a:xfrm>
          <a:prstGeom prst="rect">
            <a:avLst/>
          </a:prstGeom>
        </p:spPr>
        <p:txBody>
          <a:bodyPr wrap="square">
            <a:spAutoFit/>
          </a:bodyPr>
          <a:lstStyle/>
          <a:p>
            <a:pPr marL="342900" indent="-342900">
              <a:buClr>
                <a:srgbClr val="9E0040"/>
              </a:buClr>
              <a:buFont typeface="Courier New" pitchFamily="49" charset="0"/>
              <a:buChar char="o"/>
            </a:pPr>
            <a:r>
              <a:rPr lang="en-US" sz="1700" dirty="0" smtClean="0">
                <a:latin typeface="HelveticaNeueLT Std Lt Cn" pitchFamily="34" charset="0"/>
              </a:rPr>
              <a:t>The Governor John Engler Center for Charter Schools. </a:t>
            </a:r>
            <a:r>
              <a:rPr lang="en-US" sz="1700" i="1" dirty="0" smtClean="0">
                <a:latin typeface="HelveticaNeueLT Std Lt Cn" pitchFamily="34" charset="0"/>
              </a:rPr>
              <a:t>Board Essentials.</a:t>
            </a:r>
            <a:endParaRPr lang="en-US" sz="1700" dirty="0" smtClean="0">
              <a:latin typeface="HelveticaNeueLT Std Lt Cn" pitchFamily="34" charset="0"/>
            </a:endParaRPr>
          </a:p>
          <a:p>
            <a:pPr marL="342900" indent="-342900">
              <a:buClr>
                <a:srgbClr val="9E0040"/>
              </a:buClr>
              <a:buFont typeface="Courier New" pitchFamily="49" charset="0"/>
              <a:buChar char="o"/>
            </a:pPr>
            <a:r>
              <a:rPr lang="en-US" sz="1700" dirty="0" err="1" smtClean="0">
                <a:latin typeface="HelveticaNeueLT Std Lt Cn" pitchFamily="34" charset="0"/>
              </a:rPr>
              <a:t>DeKuyper</a:t>
            </a:r>
            <a:r>
              <a:rPr lang="en-US" sz="1700" dirty="0" smtClean="0">
                <a:latin typeface="HelveticaNeueLT Std Lt Cn" pitchFamily="34" charset="0"/>
              </a:rPr>
              <a:t>, Mary Hundley. </a:t>
            </a:r>
            <a:r>
              <a:rPr lang="en-US" sz="1700" i="1" dirty="0" smtClean="0">
                <a:latin typeface="HelveticaNeueLT Std Lt Cn" pitchFamily="34" charset="0"/>
              </a:rPr>
              <a:t>Trustee Handbook: A Guide to Effective Governance for Independent Schools Boards. </a:t>
            </a:r>
            <a:r>
              <a:rPr lang="en-US" sz="1700" dirty="0" smtClean="0">
                <a:latin typeface="HelveticaNeueLT Std Lt Cn" pitchFamily="34" charset="0"/>
              </a:rPr>
              <a:t>National Association of Independent Schools</a:t>
            </a:r>
          </a:p>
          <a:p>
            <a:pPr marL="342900" indent="-342900">
              <a:buClr>
                <a:srgbClr val="9E0040"/>
              </a:buClr>
              <a:buFont typeface="Courier New" pitchFamily="49" charset="0"/>
              <a:buChar char="o"/>
            </a:pPr>
            <a:r>
              <a:rPr lang="en-US" sz="1700" dirty="0" err="1" smtClean="0">
                <a:latin typeface="HelveticaNeueLT Std Lt Cn" pitchFamily="34" charset="0"/>
              </a:rPr>
              <a:t>BoardSource</a:t>
            </a:r>
            <a:r>
              <a:rPr lang="en-US" sz="1700" dirty="0" smtClean="0">
                <a:latin typeface="HelveticaNeueLT Std Lt Cn" pitchFamily="34" charset="0"/>
              </a:rPr>
              <a:t>. </a:t>
            </a:r>
            <a:r>
              <a:rPr lang="en-US" sz="1700" i="1" dirty="0" smtClean="0">
                <a:latin typeface="HelveticaNeueLT Std Lt Cn" pitchFamily="34" charset="0"/>
              </a:rPr>
              <a:t>The Source 12: Twelve Principles of Governance That Power Exceptional Boards. </a:t>
            </a:r>
            <a:r>
              <a:rPr lang="en-US" sz="1700" dirty="0" smtClean="0">
                <a:latin typeface="HelveticaNeueLT Std Lt Cn" pitchFamily="34" charset="0"/>
              </a:rPr>
              <a:t>Board Source.</a:t>
            </a:r>
          </a:p>
          <a:p>
            <a:pPr marL="342900" indent="-342900">
              <a:buClr>
                <a:srgbClr val="9E0040"/>
              </a:buClr>
              <a:buFont typeface="Courier New" pitchFamily="49" charset="0"/>
              <a:buChar char="o"/>
            </a:pPr>
            <a:r>
              <a:rPr lang="en-US" sz="1700" dirty="0" smtClean="0">
                <a:latin typeface="HelveticaNeueLT Std Lt Cn" pitchFamily="34" charset="0"/>
              </a:rPr>
              <a:t>Ingram, Richard T. </a:t>
            </a:r>
            <a:r>
              <a:rPr lang="en-US" sz="1700" i="1" dirty="0" smtClean="0">
                <a:latin typeface="HelveticaNeueLT Std Lt Cn" pitchFamily="34" charset="0"/>
              </a:rPr>
              <a:t>Ten Basic Responsibilities of Nonprofit Boards. </a:t>
            </a:r>
            <a:r>
              <a:rPr lang="en-US" sz="1700" dirty="0" smtClean="0">
                <a:latin typeface="HelveticaNeueLT Std Lt Cn" pitchFamily="34" charset="0"/>
              </a:rPr>
              <a:t>Board Source.</a:t>
            </a:r>
          </a:p>
          <a:p>
            <a:pPr marL="342900" indent="-342900">
              <a:buClr>
                <a:srgbClr val="9E0040"/>
              </a:buClr>
              <a:buFont typeface="Courier New" pitchFamily="49" charset="0"/>
              <a:buChar char="o"/>
            </a:pPr>
            <a:r>
              <a:rPr lang="en-US" sz="1700" dirty="0" smtClean="0">
                <a:latin typeface="HelveticaNeueLT Std Lt Cn" pitchFamily="34" charset="0"/>
              </a:rPr>
              <a:t>Carver, John. </a:t>
            </a:r>
            <a:r>
              <a:rPr lang="en-US" sz="1700" i="1" dirty="0" smtClean="0">
                <a:latin typeface="HelveticaNeueLT Std Lt Cn" pitchFamily="34" charset="0"/>
              </a:rPr>
              <a:t>Board That Make a Difference: A New Design for Leadership in Nonprofit and Public Organizations.</a:t>
            </a:r>
          </a:p>
          <a:p>
            <a:pPr marL="342900" indent="-342900">
              <a:buClr>
                <a:srgbClr val="9E0040"/>
              </a:buClr>
              <a:buFont typeface="Courier New" pitchFamily="49" charset="0"/>
              <a:buChar char="o"/>
            </a:pPr>
            <a:r>
              <a:rPr lang="en-US" sz="1700" dirty="0" err="1" smtClean="0">
                <a:latin typeface="HelveticaNeueLT Std Lt Cn" pitchFamily="34" charset="0"/>
              </a:rPr>
              <a:t>Lakey</a:t>
            </a:r>
            <a:r>
              <a:rPr lang="en-US" sz="1700" dirty="0" smtClean="0">
                <a:latin typeface="HelveticaNeueLT Std Lt Cn" pitchFamily="34" charset="0"/>
              </a:rPr>
              <a:t>, </a:t>
            </a:r>
            <a:r>
              <a:rPr lang="en-US" sz="1700" dirty="0" err="1" smtClean="0">
                <a:latin typeface="HelveticaNeueLT Std Lt Cn" pitchFamily="34" charset="0"/>
              </a:rPr>
              <a:t>Berit</a:t>
            </a:r>
            <a:r>
              <a:rPr lang="en-US" sz="1700" dirty="0" smtClean="0">
                <a:latin typeface="HelveticaNeueLT Std Lt Cn" pitchFamily="34" charset="0"/>
              </a:rPr>
              <a:t> M. </a:t>
            </a:r>
            <a:r>
              <a:rPr lang="en-US" sz="1700" i="1" dirty="0" smtClean="0">
                <a:latin typeface="HelveticaNeueLT Std Lt Cn" pitchFamily="34" charset="0"/>
              </a:rPr>
              <a:t>The Board Building Cycle: Nine Steps to Finding, Recruiting, and Engaging Nonprofit Board Members. </a:t>
            </a:r>
            <a:r>
              <a:rPr lang="en-US" sz="1700" dirty="0" err="1" smtClean="0">
                <a:latin typeface="HelveticaNeueLT Std Lt Cn" pitchFamily="34" charset="0"/>
              </a:rPr>
              <a:t>BoardSource</a:t>
            </a:r>
            <a:r>
              <a:rPr lang="en-US" sz="1700" dirty="0" smtClean="0">
                <a:latin typeface="HelveticaNeueLT Std Lt Cn" pitchFamily="34" charset="0"/>
              </a:rPr>
              <a:t>.</a:t>
            </a:r>
          </a:p>
          <a:p>
            <a:pPr marL="342900" indent="-342900">
              <a:buClr>
                <a:srgbClr val="9E0040"/>
              </a:buClr>
              <a:buFont typeface="Courier New" pitchFamily="49" charset="0"/>
              <a:buChar char="o"/>
            </a:pPr>
            <a:r>
              <a:rPr lang="en-US" sz="1700" dirty="0" smtClean="0">
                <a:latin typeface="HelveticaNeueLT Std Lt Cn" pitchFamily="34" charset="0"/>
              </a:rPr>
              <a:t>Carpenter, Brian L. </a:t>
            </a:r>
            <a:r>
              <a:rPr lang="en-US" sz="1700" i="1" dirty="0" smtClean="0">
                <a:latin typeface="HelveticaNeueLT Std Lt Cn" pitchFamily="34" charset="0"/>
              </a:rPr>
              <a:t>Charter School Board University: An Introduction to Effective Charter School Governance. </a:t>
            </a:r>
            <a:r>
              <a:rPr lang="en-US" sz="1700" dirty="0" smtClean="0">
                <a:latin typeface="HelveticaNeueLT Std Lt Cn" pitchFamily="34" charset="0"/>
              </a:rPr>
              <a:t>National Charter Schools Institute.</a:t>
            </a:r>
          </a:p>
          <a:p>
            <a:pPr marL="342900" indent="-342900">
              <a:buClr>
                <a:srgbClr val="9E0040"/>
              </a:buClr>
              <a:buFont typeface="Courier New" pitchFamily="49" charset="0"/>
              <a:buChar char="o"/>
            </a:pPr>
            <a:r>
              <a:rPr lang="en-US" sz="1700" dirty="0" smtClean="0">
                <a:latin typeface="HelveticaNeueLT Std Lt Cn" pitchFamily="34" charset="0"/>
              </a:rPr>
              <a:t>Cornell Feist, Marci. </a:t>
            </a:r>
            <a:r>
              <a:rPr lang="en-US" sz="1700" i="1" dirty="0" smtClean="0">
                <a:latin typeface="HelveticaNeueLT Std Lt Cn" pitchFamily="34" charset="0"/>
              </a:rPr>
              <a:t>Board Meetings: A Guide for Charter Schools. </a:t>
            </a:r>
            <a:r>
              <a:rPr lang="en-US" sz="1700" dirty="0" smtClean="0">
                <a:latin typeface="HelveticaNeueLT Std Lt Cn" pitchFamily="34" charset="0"/>
              </a:rPr>
              <a:t>The High Bar.</a:t>
            </a:r>
          </a:p>
        </p:txBody>
      </p:sp>
    </p:spTree>
    <p:extLst>
      <p:ext uri="{BB962C8B-B14F-4D97-AF65-F5344CB8AC3E}">
        <p14:creationId xmlns:p14="http://schemas.microsoft.com/office/powerpoint/2010/main" val="459005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762000"/>
            <a:ext cx="5791200" cy="6717792"/>
          </a:xfrm>
          <a:prstGeom prst="rect">
            <a:avLst/>
          </a:prstGeom>
        </p:spPr>
      </p:pic>
      <p:sp>
        <p:nvSpPr>
          <p:cNvPr id="2" name="Slide Number Placeholder 1"/>
          <p:cNvSpPr>
            <a:spLocks noGrp="1"/>
          </p:cNvSpPr>
          <p:nvPr>
            <p:ph type="sldNum" sz="quarter" idx="4"/>
          </p:nvPr>
        </p:nvSpPr>
        <p:spPr/>
        <p:txBody>
          <a:bodyPr/>
          <a:lstStyle/>
          <a:p>
            <a:pPr>
              <a:defRPr/>
            </a:pPr>
            <a:fld id="{8FC1F06D-A252-4F28-B376-6FECC0F075D9}" type="slidenum">
              <a:rPr lang="en-US" smtClean="0"/>
              <a:pPr>
                <a:defRPr/>
              </a:pPr>
              <a:t>22</a:t>
            </a:fld>
            <a:endParaRPr lang="en-US" dirty="0"/>
          </a:p>
        </p:txBody>
      </p:sp>
      <p:sp>
        <p:nvSpPr>
          <p:cNvPr id="39" name="Text Placeholder 2"/>
          <p:cNvSpPr txBox="1">
            <a:spLocks/>
          </p:cNvSpPr>
          <p:nvPr/>
        </p:nvSpPr>
        <p:spPr>
          <a:xfrm>
            <a:off x="228600" y="990600"/>
            <a:ext cx="6886222" cy="268224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r>
              <a:rPr lang="en-US" sz="2000" dirty="0" smtClean="0">
                <a:solidFill>
                  <a:srgbClr val="9E0040"/>
                </a:solidFill>
                <a:latin typeface="HelveticaNeueLT Std Lt Ext" pitchFamily="34" charset="0"/>
              </a:rPr>
              <a:t>2014 - 2015 CHARTER PUBLIC SCHOOLS </a:t>
            </a:r>
          </a:p>
          <a:p>
            <a:pPr algn="l">
              <a:spcBef>
                <a:spcPts val="0"/>
              </a:spcBef>
              <a:defRPr/>
            </a:pPr>
            <a:r>
              <a:rPr lang="en-US" sz="1400" dirty="0" smtClean="0">
                <a:solidFill>
                  <a:srgbClr val="9E0040"/>
                </a:solidFill>
                <a:latin typeface="HelveticaNeueLT Std Lt Ext" pitchFamily="34" charset="0"/>
              </a:rPr>
              <a:t>AUTHORIZED BY CENTRAL MICHIGAN UNIVERSITY</a:t>
            </a:r>
          </a:p>
        </p:txBody>
      </p:sp>
    </p:spTree>
    <p:extLst>
      <p:ext uri="{BB962C8B-B14F-4D97-AF65-F5344CB8AC3E}">
        <p14:creationId xmlns:p14="http://schemas.microsoft.com/office/powerpoint/2010/main" val="2683394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8FC1F06D-A252-4F28-B376-6FECC0F075D9}" type="slidenum">
              <a:rPr lang="en-US" smtClean="0"/>
              <a:pPr>
                <a:defRPr/>
              </a:pPr>
              <a:t>23</a:t>
            </a:fld>
            <a:endParaRPr lang="en-US" dirty="0"/>
          </a:p>
        </p:txBody>
      </p:sp>
      <p:sp>
        <p:nvSpPr>
          <p:cNvPr id="3" name="Text Placeholder 2"/>
          <p:cNvSpPr txBox="1">
            <a:spLocks/>
          </p:cNvSpPr>
          <p:nvPr/>
        </p:nvSpPr>
        <p:spPr>
          <a:xfrm>
            <a:off x="457200" y="1371600"/>
            <a:ext cx="8686800" cy="99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r>
              <a:rPr lang="en-US" sz="1800" dirty="0" smtClean="0">
                <a:solidFill>
                  <a:srgbClr val="9E0040"/>
                </a:solidFill>
                <a:latin typeface="HelveticaNeueLT Std Lt Ext" pitchFamily="34" charset="0"/>
              </a:rPr>
              <a:t>CONTACT INFORMATION/QUESTIONS</a:t>
            </a:r>
            <a:endParaRPr lang="en-US" sz="1800" dirty="0" smtClean="0">
              <a:solidFill>
                <a:srgbClr val="00B0F0"/>
              </a:solidFill>
              <a:latin typeface="HelveticaNeueLT Std Lt Ext" pitchFamily="34" charset="0"/>
            </a:endParaRPr>
          </a:p>
          <a:p>
            <a:pPr algn="l">
              <a:lnSpc>
                <a:spcPts val="120"/>
              </a:lnSpc>
              <a:spcBef>
                <a:spcPts val="0"/>
              </a:spcBef>
              <a:defRPr/>
            </a:pPr>
            <a:endParaRPr lang="en-US" sz="1800" dirty="0" smtClean="0">
              <a:solidFill>
                <a:schemeClr val="tx1"/>
              </a:solidFill>
              <a:latin typeface="HelveticaNeueLT Std Lt Cn" pitchFamily="34" charset="0"/>
            </a:endParaRPr>
          </a:p>
          <a:p>
            <a:pPr algn="l">
              <a:lnSpc>
                <a:spcPts val="120"/>
              </a:lnSpc>
              <a:spcBef>
                <a:spcPts val="0"/>
              </a:spcBef>
              <a:defRPr/>
            </a:pPr>
            <a:endParaRPr lang="en-US" sz="1800" dirty="0">
              <a:solidFill>
                <a:schemeClr val="tx1"/>
              </a:solidFill>
              <a:latin typeface="HelveticaNeueLT Std Lt Cn" pitchFamily="34" charset="0"/>
            </a:endParaRPr>
          </a:p>
          <a:p>
            <a:pPr algn="l">
              <a:lnSpc>
                <a:spcPts val="120"/>
              </a:lnSpc>
              <a:spcBef>
                <a:spcPts val="0"/>
              </a:spcBef>
              <a:defRPr/>
            </a:pPr>
            <a:endParaRPr lang="en-US" sz="1800" dirty="0">
              <a:solidFill>
                <a:schemeClr val="tx1"/>
              </a:solidFill>
              <a:latin typeface="HelveticaNeueLT Std Lt Cn" pitchFamily="34" charset="0"/>
            </a:endParaRPr>
          </a:p>
          <a:p>
            <a:pPr algn="l">
              <a:lnSpc>
                <a:spcPts val="120"/>
              </a:lnSpc>
              <a:spcBef>
                <a:spcPts val="0"/>
              </a:spcBef>
              <a:defRPr/>
            </a:pPr>
            <a:endParaRPr lang="en-US" sz="1800" dirty="0" smtClean="0">
              <a:solidFill>
                <a:schemeClr val="tx1"/>
              </a:solidFill>
              <a:latin typeface="HelveticaNeueLT Std Lt Cn" pitchFamily="34" charset="0"/>
            </a:endParaRPr>
          </a:p>
        </p:txBody>
      </p:sp>
      <p:cxnSp>
        <p:nvCxnSpPr>
          <p:cNvPr id="4" name="Straight Connector 3"/>
          <p:cNvCxnSpPr/>
          <p:nvPr/>
        </p:nvCxnSpPr>
        <p:spPr>
          <a:xfrm>
            <a:off x="533400" y="1752600"/>
            <a:ext cx="784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33400" y="2234214"/>
            <a:ext cx="5638800" cy="1631216"/>
          </a:xfrm>
          <a:prstGeom prst="rect">
            <a:avLst/>
          </a:prstGeom>
        </p:spPr>
        <p:txBody>
          <a:bodyPr wrap="square">
            <a:spAutoFit/>
          </a:bodyPr>
          <a:lstStyle/>
          <a:p>
            <a:pPr>
              <a:defRPr/>
            </a:pPr>
            <a:r>
              <a:rPr lang="en-US" sz="2000" dirty="0" smtClean="0">
                <a:solidFill>
                  <a:srgbClr val="9E0040"/>
                </a:solidFill>
                <a:latin typeface="HelveticaNeueLT Std Cn" pitchFamily="34" charset="0"/>
              </a:rPr>
              <a:t>Orlando Castellon</a:t>
            </a:r>
            <a:endParaRPr lang="en-US" sz="2000" dirty="0">
              <a:solidFill>
                <a:srgbClr val="9E0040"/>
              </a:solidFill>
              <a:latin typeface="HelveticaNeueLT Std Cn" pitchFamily="34" charset="0"/>
            </a:endParaRPr>
          </a:p>
          <a:p>
            <a:pPr>
              <a:defRPr/>
            </a:pPr>
            <a:r>
              <a:rPr lang="en-US" sz="1600" dirty="0" smtClean="0">
                <a:solidFill>
                  <a:srgbClr val="9E0040"/>
                </a:solidFill>
                <a:latin typeface="HelveticaNeueLT Std Cn" pitchFamily="34" charset="0"/>
              </a:rPr>
              <a:t>Director for Board Appointments and Development</a:t>
            </a:r>
            <a:endParaRPr lang="en-US" sz="1600" dirty="0">
              <a:solidFill>
                <a:srgbClr val="9E0040"/>
              </a:solidFill>
              <a:latin typeface="HelveticaNeueLT Std Cn" pitchFamily="34" charset="0"/>
            </a:endParaRPr>
          </a:p>
          <a:p>
            <a:pPr>
              <a:defRPr/>
            </a:pPr>
            <a:r>
              <a:rPr lang="en-US" sz="1600" dirty="0" smtClean="0">
                <a:solidFill>
                  <a:schemeClr val="tx1">
                    <a:lumMod val="85000"/>
                    <a:lumOff val="15000"/>
                  </a:schemeClr>
                </a:solidFill>
                <a:latin typeface="HelveticaNeueLT Std Lt Cn" pitchFamily="34" charset="0"/>
              </a:rPr>
              <a:t>989-774-2100  |</a:t>
            </a:r>
            <a:r>
              <a:rPr lang="en-US" sz="1600" dirty="0" smtClean="0">
                <a:latin typeface="HelveticaNeueLT Std Lt Cn" pitchFamily="34" charset="0"/>
              </a:rPr>
              <a:t>  ocastellon@thecenterforcharters.org</a:t>
            </a:r>
          </a:p>
          <a:p>
            <a:pPr>
              <a:defRPr/>
            </a:pPr>
            <a:endParaRPr lang="en-US" sz="1600" dirty="0" smtClean="0">
              <a:latin typeface="HelveticaNeueLT Std Lt Cn" pitchFamily="34" charset="0"/>
            </a:endParaRPr>
          </a:p>
          <a:p>
            <a:pPr>
              <a:defRPr/>
            </a:pPr>
            <a:endParaRPr lang="en-US" sz="1600" dirty="0">
              <a:latin typeface="HelveticaNeueLT Std Lt Cn" pitchFamily="34" charset="0"/>
            </a:endParaRPr>
          </a:p>
          <a:p>
            <a:pPr>
              <a:defRPr/>
            </a:pPr>
            <a:endParaRPr lang="en-US" sz="1600" dirty="0">
              <a:latin typeface="HelveticaNeueLT Std Lt Cn" pitchFamily="34" charset="0"/>
            </a:endParaRPr>
          </a:p>
        </p:txBody>
      </p:sp>
    </p:spTree>
    <p:extLst>
      <p:ext uri="{BB962C8B-B14F-4D97-AF65-F5344CB8AC3E}">
        <p14:creationId xmlns:p14="http://schemas.microsoft.com/office/powerpoint/2010/main" val="1669199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8FC1F06D-A252-4F28-B376-6FECC0F075D9}" type="slidenum">
              <a:rPr lang="en-US" smtClean="0"/>
              <a:pPr>
                <a:defRPr/>
              </a:pPr>
              <a:t>3</a:t>
            </a:fld>
            <a:endParaRPr lang="en-US" dirty="0"/>
          </a:p>
        </p:txBody>
      </p:sp>
      <p:sp>
        <p:nvSpPr>
          <p:cNvPr id="3" name="Text Placeholder 2"/>
          <p:cNvSpPr txBox="1">
            <a:spLocks/>
          </p:cNvSpPr>
          <p:nvPr/>
        </p:nvSpPr>
        <p:spPr>
          <a:xfrm>
            <a:off x="457200" y="1371600"/>
            <a:ext cx="8686800" cy="99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r>
              <a:rPr lang="en-US" sz="1800" dirty="0" smtClean="0">
                <a:solidFill>
                  <a:srgbClr val="9E0040"/>
                </a:solidFill>
                <a:latin typeface="HelveticaNeueLT Std Lt Ext" pitchFamily="34" charset="0"/>
              </a:rPr>
              <a:t>GOALS</a:t>
            </a:r>
          </a:p>
          <a:p>
            <a:pPr algn="l">
              <a:spcBef>
                <a:spcPts val="0"/>
              </a:spcBef>
              <a:defRPr/>
            </a:pPr>
            <a:endParaRPr lang="en-US" sz="1800" dirty="0" smtClean="0">
              <a:solidFill>
                <a:schemeClr val="tx1">
                  <a:lumMod val="85000"/>
                  <a:lumOff val="15000"/>
                </a:schemeClr>
              </a:solidFill>
              <a:latin typeface="HelveticaNeueLT Std Lt Ext"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p:txBody>
      </p:sp>
      <p:cxnSp>
        <p:nvCxnSpPr>
          <p:cNvPr id="4" name="Straight Connector 3"/>
          <p:cNvCxnSpPr/>
          <p:nvPr/>
        </p:nvCxnSpPr>
        <p:spPr>
          <a:xfrm>
            <a:off x="533400" y="1752600"/>
            <a:ext cx="803048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220449" y="2209800"/>
            <a:ext cx="7344684" cy="3000821"/>
          </a:xfrm>
          <a:prstGeom prst="rect">
            <a:avLst/>
          </a:prstGeom>
        </p:spPr>
        <p:txBody>
          <a:bodyPr wrap="square">
            <a:spAutoFit/>
          </a:bodyPr>
          <a:lstStyle/>
          <a:p>
            <a:pPr marL="342900" indent="-342900">
              <a:buClr>
                <a:srgbClr val="9E0040"/>
              </a:buClr>
              <a:buFont typeface="Courier New" pitchFamily="49" charset="0"/>
              <a:buChar char="o"/>
            </a:pPr>
            <a:r>
              <a:rPr lang="en-US" sz="2100" b="1" dirty="0">
                <a:latin typeface="HelveticaNeueLT Std Lt Cn" pitchFamily="34" charset="0"/>
              </a:rPr>
              <a:t>Discuss </a:t>
            </a:r>
            <a:r>
              <a:rPr lang="en-US" sz="2100" dirty="0" smtClean="0">
                <a:latin typeface="HelveticaNeueLT Std Lt Cn" pitchFamily="34" charset="0"/>
              </a:rPr>
              <a:t>how to build boards through identifying and developing effective candidates</a:t>
            </a:r>
            <a:endParaRPr lang="en-US" sz="2100" b="1" dirty="0">
              <a:latin typeface="HelveticaNeueLT Std Lt Cn" pitchFamily="34" charset="0"/>
            </a:endParaRPr>
          </a:p>
          <a:p>
            <a:pPr marL="342900" indent="-342900">
              <a:buClr>
                <a:srgbClr val="9E0040"/>
              </a:buClr>
              <a:buFont typeface="Courier New" pitchFamily="49" charset="0"/>
              <a:buChar char="o"/>
            </a:pPr>
            <a:endParaRPr lang="en-US" sz="2100" b="1" dirty="0" smtClean="0">
              <a:latin typeface="HelveticaNeueLT Std Lt Cn" pitchFamily="34" charset="0"/>
            </a:endParaRPr>
          </a:p>
          <a:p>
            <a:pPr marL="342900" indent="-342900">
              <a:buClr>
                <a:srgbClr val="9E0040"/>
              </a:buClr>
              <a:buFont typeface="Courier New" pitchFamily="49" charset="0"/>
              <a:buChar char="o"/>
            </a:pPr>
            <a:r>
              <a:rPr lang="en-US" sz="2100" b="1" dirty="0" smtClean="0">
                <a:latin typeface="HelveticaNeueLT Std Lt Cn" pitchFamily="34" charset="0"/>
              </a:rPr>
              <a:t>Disseminate</a:t>
            </a:r>
            <a:r>
              <a:rPr lang="en-US" sz="2100" dirty="0" smtClean="0">
                <a:latin typeface="HelveticaNeueLT Std Lt Cn" pitchFamily="34" charset="0"/>
              </a:rPr>
              <a:t> best practices to enhance board activities and make boards more effective</a:t>
            </a:r>
            <a:endParaRPr lang="en-US" sz="2100" b="1" dirty="0" smtClean="0">
              <a:latin typeface="HelveticaNeueLT Std Lt Cn" pitchFamily="34" charset="0"/>
            </a:endParaRPr>
          </a:p>
          <a:p>
            <a:pPr>
              <a:buClr>
                <a:srgbClr val="9E0040"/>
              </a:buClr>
            </a:pPr>
            <a:endParaRPr lang="en-US" sz="2100" dirty="0" smtClean="0">
              <a:latin typeface="HelveticaNeueLT Std Lt Cn" pitchFamily="34" charset="0"/>
            </a:endParaRPr>
          </a:p>
          <a:p>
            <a:pPr marL="342900" indent="-342900">
              <a:buClr>
                <a:srgbClr val="9E0040"/>
              </a:buClr>
              <a:buFont typeface="Courier New" pitchFamily="49" charset="0"/>
              <a:buChar char="o"/>
            </a:pPr>
            <a:r>
              <a:rPr lang="en-US" sz="2100" b="1" dirty="0" smtClean="0">
                <a:latin typeface="HelveticaNeueLT Std Lt Cn" pitchFamily="34" charset="0"/>
              </a:rPr>
              <a:t>Share</a:t>
            </a:r>
            <a:r>
              <a:rPr lang="en-US" sz="2100" dirty="0" smtClean="0">
                <a:latin typeface="HelveticaNeueLT Std Lt Cn" pitchFamily="34" charset="0"/>
              </a:rPr>
              <a:t> resources to utilize in achieving effective governance</a:t>
            </a:r>
            <a:endParaRPr lang="en-US" sz="2100" b="1" dirty="0" smtClean="0">
              <a:latin typeface="HelveticaNeueLT Std Lt Cn" pitchFamily="34" charset="0"/>
            </a:endParaRPr>
          </a:p>
          <a:p>
            <a:pPr marL="342900" indent="-342900">
              <a:buClr>
                <a:srgbClr val="9E0040"/>
              </a:buClr>
              <a:buFont typeface="Courier New" pitchFamily="49" charset="0"/>
              <a:buChar char="o"/>
            </a:pPr>
            <a:endParaRPr lang="en-US" sz="2100" dirty="0" smtClean="0">
              <a:latin typeface="HelveticaNeueLT Std Lt Cn" pitchFamily="34" charset="0"/>
            </a:endParaRPr>
          </a:p>
        </p:txBody>
      </p:sp>
    </p:spTree>
    <p:extLst>
      <p:ext uri="{BB962C8B-B14F-4D97-AF65-F5344CB8AC3E}">
        <p14:creationId xmlns:p14="http://schemas.microsoft.com/office/powerpoint/2010/main" val="1869568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8FC1F06D-A252-4F28-B376-6FECC0F075D9}" type="slidenum">
              <a:rPr lang="en-US" smtClean="0"/>
              <a:pPr>
                <a:defRPr/>
              </a:pPr>
              <a:t>4</a:t>
            </a:fld>
            <a:endParaRPr lang="en-US" dirty="0"/>
          </a:p>
        </p:txBody>
      </p:sp>
      <p:sp>
        <p:nvSpPr>
          <p:cNvPr id="3" name="Text Placeholder 2"/>
          <p:cNvSpPr txBox="1">
            <a:spLocks/>
          </p:cNvSpPr>
          <p:nvPr/>
        </p:nvSpPr>
        <p:spPr>
          <a:xfrm>
            <a:off x="457200" y="1371600"/>
            <a:ext cx="8686800" cy="99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r>
              <a:rPr lang="en-US" sz="1800" dirty="0" smtClean="0">
                <a:solidFill>
                  <a:srgbClr val="9E0040"/>
                </a:solidFill>
                <a:latin typeface="HelveticaNeueLT Std Lt Ext" pitchFamily="34" charset="0"/>
              </a:rPr>
              <a:t>WHAT IS THE ROLE OF THE BOARD?</a:t>
            </a:r>
          </a:p>
          <a:p>
            <a:pPr algn="l">
              <a:spcBef>
                <a:spcPts val="0"/>
              </a:spcBef>
              <a:defRPr/>
            </a:pPr>
            <a:endParaRPr lang="en-US" sz="1800" dirty="0" smtClean="0">
              <a:solidFill>
                <a:schemeClr val="tx1">
                  <a:lumMod val="85000"/>
                  <a:lumOff val="15000"/>
                </a:schemeClr>
              </a:solidFill>
              <a:latin typeface="HelveticaNeueLT Std Lt Ext"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p:txBody>
      </p:sp>
      <p:cxnSp>
        <p:nvCxnSpPr>
          <p:cNvPr id="4" name="Straight Connector 3"/>
          <p:cNvCxnSpPr/>
          <p:nvPr/>
        </p:nvCxnSpPr>
        <p:spPr>
          <a:xfrm>
            <a:off x="533400" y="1752600"/>
            <a:ext cx="803048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63880" y="1823968"/>
            <a:ext cx="8106684" cy="4570482"/>
          </a:xfrm>
          <a:prstGeom prst="rect">
            <a:avLst/>
          </a:prstGeom>
        </p:spPr>
        <p:txBody>
          <a:bodyPr wrap="square">
            <a:spAutoFit/>
          </a:bodyPr>
          <a:lstStyle/>
          <a:p>
            <a:pPr marL="342900" indent="-342900">
              <a:buClr>
                <a:srgbClr val="9E0040"/>
              </a:buClr>
              <a:buFont typeface="Courier New" pitchFamily="49" charset="0"/>
              <a:buChar char="o"/>
            </a:pPr>
            <a:r>
              <a:rPr lang="en-US" i="1" dirty="0" smtClean="0">
                <a:latin typeface="HelveticaNeueLT Std Lt Cn" pitchFamily="34" charset="0"/>
              </a:rPr>
              <a:t>Ten Basic Responsibilities of Nonprofit Boards</a:t>
            </a:r>
          </a:p>
          <a:p>
            <a:pPr>
              <a:buClr>
                <a:srgbClr val="9E0040"/>
              </a:buClr>
            </a:pPr>
            <a:r>
              <a:rPr lang="en-US" dirty="0">
                <a:latin typeface="HelveticaNeueLT Std Lt Cn" pitchFamily="34" charset="0"/>
              </a:rPr>
              <a:t> </a:t>
            </a:r>
            <a:r>
              <a:rPr lang="en-US" dirty="0" smtClean="0">
                <a:latin typeface="HelveticaNeueLT Std Lt Cn" pitchFamily="34" charset="0"/>
              </a:rPr>
              <a:t>     Board Source – Richard T. Ingram</a:t>
            </a:r>
            <a:endParaRPr lang="en-US" i="1" dirty="0" smtClean="0">
              <a:latin typeface="HelveticaNeueLT Std Lt Cn" pitchFamily="34" charset="0"/>
            </a:endParaRPr>
          </a:p>
          <a:p>
            <a:pPr>
              <a:buClr>
                <a:srgbClr val="9E0040"/>
              </a:buClr>
            </a:pPr>
            <a:endParaRPr lang="en-US" dirty="0" smtClean="0">
              <a:latin typeface="HelveticaNeueLT Std Lt Cn" pitchFamily="34" charset="0"/>
            </a:endParaRPr>
          </a:p>
          <a:p>
            <a:pPr marL="342900" indent="-342900">
              <a:buClr>
                <a:srgbClr val="9E0040"/>
              </a:buClr>
              <a:buFont typeface="Courier New" pitchFamily="49" charset="0"/>
              <a:buChar char="o"/>
            </a:pPr>
            <a:r>
              <a:rPr lang="en-US" i="1" dirty="0" smtClean="0">
                <a:latin typeface="HelveticaNeueLT Std Lt Cn" pitchFamily="34" charset="0"/>
              </a:rPr>
              <a:t>Charter School Board University: An Introduction to Effective Charter School Governance</a:t>
            </a:r>
          </a:p>
          <a:p>
            <a:pPr>
              <a:buClr>
                <a:srgbClr val="9E0040"/>
              </a:buClr>
            </a:pPr>
            <a:r>
              <a:rPr lang="en-US" dirty="0">
                <a:latin typeface="HelveticaNeueLT Std Lt Cn" pitchFamily="34" charset="0"/>
              </a:rPr>
              <a:t> </a:t>
            </a:r>
            <a:r>
              <a:rPr lang="en-US" dirty="0" smtClean="0">
                <a:latin typeface="HelveticaNeueLT Std Lt Cn" pitchFamily="34" charset="0"/>
              </a:rPr>
              <a:t>     National Charter Schools Institute – Brian Carpenter</a:t>
            </a:r>
            <a:endParaRPr lang="en-US" i="1" dirty="0" smtClean="0">
              <a:latin typeface="HelveticaNeueLT Std Lt Cn" pitchFamily="34" charset="0"/>
            </a:endParaRPr>
          </a:p>
          <a:p>
            <a:pPr>
              <a:buClr>
                <a:srgbClr val="9E0040"/>
              </a:buClr>
            </a:pPr>
            <a:endParaRPr lang="en-US" dirty="0" smtClean="0">
              <a:latin typeface="HelveticaNeueLT Std Lt Cn" pitchFamily="34" charset="0"/>
            </a:endParaRPr>
          </a:p>
          <a:p>
            <a:pPr marL="342900" indent="-342900">
              <a:buClr>
                <a:srgbClr val="9E0040"/>
              </a:buClr>
              <a:buFont typeface="Courier New" pitchFamily="49" charset="0"/>
              <a:buChar char="o"/>
            </a:pPr>
            <a:r>
              <a:rPr lang="en-US" i="1" dirty="0" smtClean="0">
                <a:latin typeface="HelveticaNeueLT Std Lt Cn" pitchFamily="34" charset="0"/>
              </a:rPr>
              <a:t>Trustee Handbook: A Guide to Effective Governance for Independent School Boards</a:t>
            </a:r>
          </a:p>
          <a:p>
            <a:pPr>
              <a:buClr>
                <a:srgbClr val="9E0040"/>
              </a:buClr>
            </a:pPr>
            <a:r>
              <a:rPr lang="en-US" dirty="0" smtClean="0">
                <a:latin typeface="HelveticaNeueLT Std Lt Cn" pitchFamily="34" charset="0"/>
              </a:rPr>
              <a:t>      National </a:t>
            </a:r>
            <a:r>
              <a:rPr lang="en-US" dirty="0">
                <a:latin typeface="HelveticaNeueLT Std Lt Cn" pitchFamily="34" charset="0"/>
              </a:rPr>
              <a:t>Association of Independent Schools – Mary Hundley </a:t>
            </a:r>
            <a:r>
              <a:rPr lang="en-US" dirty="0" err="1">
                <a:latin typeface="HelveticaNeueLT Std Lt Cn" pitchFamily="34" charset="0"/>
              </a:rPr>
              <a:t>DeKuyper</a:t>
            </a:r>
            <a:endParaRPr lang="en-US" dirty="0">
              <a:latin typeface="HelveticaNeueLT Std Lt Cn" pitchFamily="34" charset="0"/>
            </a:endParaRPr>
          </a:p>
          <a:p>
            <a:pPr marL="342900" indent="-342900">
              <a:buClr>
                <a:srgbClr val="9E0040"/>
              </a:buClr>
              <a:buFont typeface="Courier New" pitchFamily="49" charset="0"/>
              <a:buChar char="o"/>
            </a:pPr>
            <a:endParaRPr lang="en-US" i="1" dirty="0">
              <a:latin typeface="HelveticaNeueLT Std Lt Cn" pitchFamily="34" charset="0"/>
            </a:endParaRPr>
          </a:p>
          <a:p>
            <a:pPr marL="342900" indent="-342900">
              <a:buClr>
                <a:srgbClr val="9E0040"/>
              </a:buClr>
              <a:buFont typeface="Courier New" pitchFamily="49" charset="0"/>
              <a:buChar char="o"/>
            </a:pPr>
            <a:r>
              <a:rPr lang="en-US" i="1" dirty="0" smtClean="0">
                <a:latin typeface="HelveticaNeueLT Std Lt Cn" pitchFamily="34" charset="0"/>
              </a:rPr>
              <a:t>Board Essentials</a:t>
            </a:r>
          </a:p>
          <a:p>
            <a:pPr>
              <a:buClr>
                <a:srgbClr val="9E0040"/>
              </a:buClr>
            </a:pPr>
            <a:r>
              <a:rPr lang="en-US" dirty="0" smtClean="0">
                <a:latin typeface="HelveticaNeueLT Std Lt Cn" pitchFamily="34" charset="0"/>
              </a:rPr>
              <a:t>     The Governor John Engler Center for Charter Schools at Central Michigan                  	University</a:t>
            </a:r>
            <a:endParaRPr lang="en-US" i="1" dirty="0" smtClean="0">
              <a:latin typeface="HelveticaNeueLT Std Lt Cn" pitchFamily="34" charset="0"/>
            </a:endParaRPr>
          </a:p>
          <a:p>
            <a:pPr>
              <a:buClr>
                <a:srgbClr val="9E0040"/>
              </a:buClr>
            </a:pPr>
            <a:endParaRPr lang="en-US" dirty="0" smtClean="0">
              <a:latin typeface="HelveticaNeueLT Std Lt Cn" pitchFamily="34" charset="0"/>
            </a:endParaRPr>
          </a:p>
          <a:p>
            <a:pPr>
              <a:buClr>
                <a:srgbClr val="9E0040"/>
              </a:buClr>
            </a:pPr>
            <a:endParaRPr lang="en-US" sz="2100" i="1" dirty="0" smtClean="0">
              <a:latin typeface="HelveticaNeueLT Std Lt Cn" pitchFamily="34" charset="0"/>
            </a:endParaRPr>
          </a:p>
        </p:txBody>
      </p:sp>
    </p:spTree>
    <p:extLst>
      <p:ext uri="{BB962C8B-B14F-4D97-AF65-F5344CB8AC3E}">
        <p14:creationId xmlns:p14="http://schemas.microsoft.com/office/powerpoint/2010/main" val="2183467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8FC1F06D-A252-4F28-B376-6FECC0F075D9}" type="slidenum">
              <a:rPr lang="en-US" smtClean="0"/>
              <a:pPr>
                <a:defRPr/>
              </a:pPr>
              <a:t>5</a:t>
            </a:fld>
            <a:endParaRPr lang="en-US" dirty="0"/>
          </a:p>
        </p:txBody>
      </p:sp>
      <p:sp>
        <p:nvSpPr>
          <p:cNvPr id="6" name="Text Placeholder 2"/>
          <p:cNvSpPr txBox="1">
            <a:spLocks/>
          </p:cNvSpPr>
          <p:nvPr/>
        </p:nvSpPr>
        <p:spPr>
          <a:xfrm>
            <a:off x="457200" y="1371600"/>
            <a:ext cx="8686800" cy="99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r>
              <a:rPr lang="en-US" sz="1800" dirty="0" smtClean="0">
                <a:solidFill>
                  <a:srgbClr val="9E0040"/>
                </a:solidFill>
                <a:latin typeface="HelveticaNeueLT Std Lt Ext" pitchFamily="34" charset="0"/>
              </a:rPr>
              <a:t>WHAT IS THE ROLE OF THE BOARD?</a:t>
            </a:r>
          </a:p>
        </p:txBody>
      </p:sp>
      <p:cxnSp>
        <p:nvCxnSpPr>
          <p:cNvPr id="7" name="Straight Connector 6"/>
          <p:cNvCxnSpPr/>
          <p:nvPr/>
        </p:nvCxnSpPr>
        <p:spPr>
          <a:xfrm>
            <a:off x="533400" y="1752600"/>
            <a:ext cx="803048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72440" y="2057400"/>
            <a:ext cx="8030484" cy="3477875"/>
          </a:xfrm>
          <a:prstGeom prst="rect">
            <a:avLst/>
          </a:prstGeom>
        </p:spPr>
        <p:txBody>
          <a:bodyPr wrap="square">
            <a:spAutoFit/>
          </a:bodyPr>
          <a:lstStyle/>
          <a:p>
            <a:r>
              <a:rPr lang="en-US" sz="2000" dirty="0" smtClean="0">
                <a:latin typeface="HelveticaNeueLT Std Lt Cn" pitchFamily="34" charset="0"/>
              </a:rPr>
              <a:t>1. Know and support the mission and founding documents</a:t>
            </a:r>
          </a:p>
          <a:p>
            <a:endParaRPr lang="en-US" sz="2000" dirty="0" smtClean="0">
              <a:latin typeface="HelveticaNeueLT Std Lt Cn" pitchFamily="34" charset="0"/>
            </a:endParaRPr>
          </a:p>
          <a:p>
            <a:r>
              <a:rPr lang="en-US" sz="2000" dirty="0" smtClean="0">
                <a:latin typeface="HelveticaNeueLT Std Lt Cn" pitchFamily="34" charset="0"/>
              </a:rPr>
              <a:t>2. Ensure effective planning</a:t>
            </a:r>
          </a:p>
          <a:p>
            <a:endParaRPr lang="en-US" sz="2000" dirty="0">
              <a:latin typeface="HelveticaNeueLT Std Lt Cn" pitchFamily="34" charset="0"/>
            </a:endParaRPr>
          </a:p>
          <a:p>
            <a:r>
              <a:rPr lang="en-US" sz="2000" dirty="0" smtClean="0">
                <a:latin typeface="HelveticaNeueLT Std Lt Cn" pitchFamily="34" charset="0"/>
              </a:rPr>
              <a:t>3. Create accountability</a:t>
            </a:r>
          </a:p>
          <a:p>
            <a:endParaRPr lang="en-US" sz="2000" dirty="0">
              <a:latin typeface="HelveticaNeueLT Std Lt Cn" pitchFamily="34" charset="0"/>
            </a:endParaRPr>
          </a:p>
          <a:p>
            <a:r>
              <a:rPr lang="en-US" sz="2000" dirty="0" smtClean="0">
                <a:latin typeface="HelveticaNeueLT Std Lt Cn" pitchFamily="34" charset="0"/>
              </a:rPr>
              <a:t>4. Ensure fiscal resources and provide oversight to resources</a:t>
            </a:r>
          </a:p>
          <a:p>
            <a:endParaRPr lang="en-US" sz="2000" dirty="0">
              <a:latin typeface="HelveticaNeueLT Std Lt Cn" pitchFamily="34" charset="0"/>
            </a:endParaRPr>
          </a:p>
          <a:p>
            <a:r>
              <a:rPr lang="en-US" sz="2000" dirty="0" smtClean="0">
                <a:latin typeface="HelveticaNeueLT Std Lt Cn" pitchFamily="34" charset="0"/>
              </a:rPr>
              <a:t>5. Board building</a:t>
            </a:r>
          </a:p>
          <a:p>
            <a:endParaRPr lang="en-US" sz="2000" dirty="0">
              <a:latin typeface="HelveticaNeueLT Std Lt Cn" pitchFamily="34" charset="0"/>
            </a:endParaRPr>
          </a:p>
          <a:p>
            <a:r>
              <a:rPr lang="en-US" sz="2000" dirty="0" smtClean="0">
                <a:latin typeface="HelveticaNeueLT Std Lt Cn" pitchFamily="34" charset="0"/>
              </a:rPr>
              <a:t>6. Effective communication and ambassadorship</a:t>
            </a:r>
          </a:p>
        </p:txBody>
      </p:sp>
    </p:spTree>
    <p:extLst>
      <p:ext uri="{BB962C8B-B14F-4D97-AF65-F5344CB8AC3E}">
        <p14:creationId xmlns:p14="http://schemas.microsoft.com/office/powerpoint/2010/main" val="1258070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8FC1F06D-A252-4F28-B376-6FECC0F075D9}" type="slidenum">
              <a:rPr lang="en-US" smtClean="0"/>
              <a:pPr>
                <a:defRPr/>
              </a:pPr>
              <a:t>6</a:t>
            </a:fld>
            <a:endParaRPr lang="en-US" dirty="0"/>
          </a:p>
        </p:txBody>
      </p:sp>
      <p:sp>
        <p:nvSpPr>
          <p:cNvPr id="6" name="Text Placeholder 2"/>
          <p:cNvSpPr txBox="1">
            <a:spLocks/>
          </p:cNvSpPr>
          <p:nvPr/>
        </p:nvSpPr>
        <p:spPr>
          <a:xfrm>
            <a:off x="457200" y="1371600"/>
            <a:ext cx="8686800" cy="99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r>
              <a:rPr lang="en-US" sz="1800" dirty="0" smtClean="0">
                <a:solidFill>
                  <a:srgbClr val="9E0040"/>
                </a:solidFill>
                <a:latin typeface="HelveticaNeueLT Std Lt Ext" pitchFamily="34" charset="0"/>
              </a:rPr>
              <a:t>WHAT IS THE ROLE OF THE BOARD?</a:t>
            </a:r>
          </a:p>
        </p:txBody>
      </p:sp>
      <p:cxnSp>
        <p:nvCxnSpPr>
          <p:cNvPr id="7" name="Straight Connector 6"/>
          <p:cNvCxnSpPr/>
          <p:nvPr/>
        </p:nvCxnSpPr>
        <p:spPr>
          <a:xfrm>
            <a:off x="533400" y="1752600"/>
            <a:ext cx="803048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56316" y="3200400"/>
            <a:ext cx="8030484" cy="523220"/>
          </a:xfrm>
          <a:prstGeom prst="rect">
            <a:avLst/>
          </a:prstGeom>
        </p:spPr>
        <p:txBody>
          <a:bodyPr wrap="square">
            <a:spAutoFit/>
          </a:bodyPr>
          <a:lstStyle/>
          <a:p>
            <a:pPr algn="ctr"/>
            <a:r>
              <a:rPr lang="en-US" sz="2800" dirty="0" smtClean="0">
                <a:latin typeface="HelveticaNeueLT Std Lt Cn" pitchFamily="34" charset="0"/>
              </a:rPr>
              <a:t>ACHIEVE GREATNESS</a:t>
            </a:r>
          </a:p>
        </p:txBody>
      </p:sp>
    </p:spTree>
    <p:extLst>
      <p:ext uri="{BB962C8B-B14F-4D97-AF65-F5344CB8AC3E}">
        <p14:creationId xmlns:p14="http://schemas.microsoft.com/office/powerpoint/2010/main" val="1673748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8FC1F06D-A252-4F28-B376-6FECC0F075D9}" type="slidenum">
              <a:rPr lang="en-US" smtClean="0"/>
              <a:pPr>
                <a:defRPr/>
              </a:pPr>
              <a:t>7</a:t>
            </a:fld>
            <a:endParaRPr lang="en-US" dirty="0"/>
          </a:p>
        </p:txBody>
      </p:sp>
      <p:cxnSp>
        <p:nvCxnSpPr>
          <p:cNvPr id="7" name="Straight Connector 6"/>
          <p:cNvCxnSpPr/>
          <p:nvPr/>
        </p:nvCxnSpPr>
        <p:spPr>
          <a:xfrm>
            <a:off x="533400" y="1752600"/>
            <a:ext cx="803048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57200" y="2400301"/>
            <a:ext cx="8030484" cy="2677656"/>
          </a:xfrm>
          <a:prstGeom prst="rect">
            <a:avLst/>
          </a:prstGeom>
        </p:spPr>
        <p:txBody>
          <a:bodyPr wrap="square">
            <a:spAutoFit/>
          </a:bodyPr>
          <a:lstStyle/>
          <a:p>
            <a:r>
              <a:rPr lang="en-US" sz="2400" dirty="0" smtClean="0">
                <a:latin typeface="HelveticaNeueLT Std Lt Cn" pitchFamily="34" charset="0"/>
              </a:rPr>
              <a:t>“A great organization is one that delivers superior performance and makes a distinctive impact over a long period of time.” - Jim Collins</a:t>
            </a:r>
          </a:p>
          <a:p>
            <a:endParaRPr lang="en-US" sz="2400" dirty="0">
              <a:latin typeface="HelveticaNeueLT Std Lt Cn" pitchFamily="34" charset="0"/>
            </a:endParaRPr>
          </a:p>
          <a:p>
            <a:r>
              <a:rPr lang="en-US" sz="2400" dirty="0" smtClean="0">
                <a:latin typeface="HelveticaNeueLT Std Lt Cn" pitchFamily="34" charset="0"/>
              </a:rPr>
              <a:t>“Greatness is not a function of circumstance. Greatness, it turns out, is largely a matter of conscious choice, and discipline.” - Jim Collins </a:t>
            </a:r>
          </a:p>
        </p:txBody>
      </p:sp>
      <p:sp>
        <p:nvSpPr>
          <p:cNvPr id="8" name="Text Placeholder 2"/>
          <p:cNvSpPr txBox="1">
            <a:spLocks/>
          </p:cNvSpPr>
          <p:nvPr/>
        </p:nvSpPr>
        <p:spPr>
          <a:xfrm>
            <a:off x="457200" y="1409701"/>
            <a:ext cx="8686800" cy="99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r>
              <a:rPr lang="en-US" sz="1800" dirty="0" smtClean="0">
                <a:solidFill>
                  <a:srgbClr val="9E0040"/>
                </a:solidFill>
                <a:latin typeface="HelveticaNeueLT Std Lt Ext" pitchFamily="34" charset="0"/>
              </a:rPr>
              <a:t>HOW DOES THE BOARD ACHIEVE GREATNESS?</a:t>
            </a:r>
          </a:p>
          <a:p>
            <a:pPr algn="l">
              <a:spcBef>
                <a:spcPts val="0"/>
              </a:spcBef>
              <a:defRPr/>
            </a:pPr>
            <a:endParaRPr lang="en-US" sz="1800" dirty="0" smtClean="0">
              <a:solidFill>
                <a:schemeClr val="tx1">
                  <a:lumMod val="85000"/>
                  <a:lumOff val="15000"/>
                </a:schemeClr>
              </a:solidFill>
              <a:latin typeface="HelveticaNeueLT Std Lt Ext"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r>
              <a:rPr lang="en-US" sz="1800" dirty="0" smtClean="0">
                <a:solidFill>
                  <a:schemeClr val="tx1">
                    <a:lumMod val="85000"/>
                    <a:lumOff val="15000"/>
                  </a:schemeClr>
                </a:solidFill>
                <a:latin typeface="HelveticaNeueLT Std Lt Cn" pitchFamily="34" charset="0"/>
              </a:rPr>
              <a:t>JIM COLLINS – GOOD TO GREAT</a:t>
            </a:r>
          </a:p>
        </p:txBody>
      </p:sp>
    </p:spTree>
    <p:extLst>
      <p:ext uri="{BB962C8B-B14F-4D97-AF65-F5344CB8AC3E}">
        <p14:creationId xmlns:p14="http://schemas.microsoft.com/office/powerpoint/2010/main" val="87795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8FC1F06D-A252-4F28-B376-6FECC0F075D9}" type="slidenum">
              <a:rPr lang="en-US" smtClean="0"/>
              <a:pPr>
                <a:defRPr/>
              </a:pPr>
              <a:t>8</a:t>
            </a:fld>
            <a:endParaRPr lang="en-US" dirty="0"/>
          </a:p>
        </p:txBody>
      </p:sp>
      <p:sp>
        <p:nvSpPr>
          <p:cNvPr id="3" name="Text Placeholder 2"/>
          <p:cNvSpPr txBox="1">
            <a:spLocks/>
          </p:cNvSpPr>
          <p:nvPr/>
        </p:nvSpPr>
        <p:spPr>
          <a:xfrm>
            <a:off x="457200" y="1371600"/>
            <a:ext cx="8686800" cy="99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r>
              <a:rPr lang="en-US" sz="1800" dirty="0" smtClean="0">
                <a:solidFill>
                  <a:srgbClr val="9E0040"/>
                </a:solidFill>
                <a:latin typeface="HelveticaNeueLT Std Lt Ext" pitchFamily="34" charset="0"/>
              </a:rPr>
              <a:t>GOOD TO GREAT FRAMEWORK</a:t>
            </a:r>
          </a:p>
          <a:p>
            <a:pPr algn="l">
              <a:spcBef>
                <a:spcPts val="0"/>
              </a:spcBef>
              <a:defRPr/>
            </a:pPr>
            <a:endParaRPr lang="en-US" sz="1800" dirty="0" smtClean="0">
              <a:solidFill>
                <a:schemeClr val="tx1">
                  <a:lumMod val="85000"/>
                  <a:lumOff val="15000"/>
                </a:schemeClr>
              </a:solidFill>
              <a:latin typeface="HelveticaNeueLT Std Lt Ext"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a:solidFill>
                <a:schemeClr val="tx1">
                  <a:lumMod val="85000"/>
                  <a:lumOff val="15000"/>
                </a:schemeClr>
              </a:solidFill>
              <a:latin typeface="HelveticaNeueLT Std Lt Cn" pitchFamily="34" charset="0"/>
            </a:endParaRPr>
          </a:p>
          <a:p>
            <a:pPr algn="l">
              <a:lnSpc>
                <a:spcPts val="120"/>
              </a:lnSpc>
              <a:spcBef>
                <a:spcPts val="0"/>
              </a:spcBef>
              <a:defRPr/>
            </a:pPr>
            <a:endParaRPr lang="en-US" sz="1800" dirty="0" smtClean="0">
              <a:solidFill>
                <a:schemeClr val="tx1">
                  <a:lumMod val="85000"/>
                  <a:lumOff val="15000"/>
                </a:schemeClr>
              </a:solidFill>
              <a:latin typeface="HelveticaNeueLT Std Lt Cn" pitchFamily="34" charset="0"/>
            </a:endParaRPr>
          </a:p>
          <a:p>
            <a:pPr algn="l">
              <a:lnSpc>
                <a:spcPts val="120"/>
              </a:lnSpc>
              <a:spcBef>
                <a:spcPts val="0"/>
              </a:spcBef>
              <a:defRPr/>
            </a:pPr>
            <a:r>
              <a:rPr lang="en-US" sz="1800" dirty="0" smtClean="0">
                <a:solidFill>
                  <a:schemeClr val="tx1">
                    <a:lumMod val="85000"/>
                    <a:lumOff val="15000"/>
                  </a:schemeClr>
                </a:solidFill>
                <a:latin typeface="HelveticaNeueLT Std Lt Cn" pitchFamily="34" charset="0"/>
              </a:rPr>
              <a:t>DISCIPLINED PEOPLE</a:t>
            </a:r>
          </a:p>
        </p:txBody>
      </p:sp>
      <p:cxnSp>
        <p:nvCxnSpPr>
          <p:cNvPr id="4" name="Straight Connector 3"/>
          <p:cNvCxnSpPr/>
          <p:nvPr/>
        </p:nvCxnSpPr>
        <p:spPr>
          <a:xfrm>
            <a:off x="533400" y="1752600"/>
            <a:ext cx="803048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220448" y="2209800"/>
            <a:ext cx="7542551" cy="4108817"/>
          </a:xfrm>
          <a:prstGeom prst="rect">
            <a:avLst/>
          </a:prstGeom>
        </p:spPr>
        <p:txBody>
          <a:bodyPr wrap="square">
            <a:spAutoFit/>
          </a:bodyPr>
          <a:lstStyle/>
          <a:p>
            <a:pPr marL="342900" indent="-342900">
              <a:buClr>
                <a:srgbClr val="9E0040"/>
              </a:buClr>
              <a:buFont typeface="Courier New" pitchFamily="49" charset="0"/>
              <a:buChar char="o"/>
            </a:pPr>
            <a:r>
              <a:rPr lang="en-US" sz="2000" dirty="0" smtClean="0">
                <a:latin typeface="HelveticaNeueLT Std Lt Cn" pitchFamily="34" charset="0"/>
              </a:rPr>
              <a:t>First Who… Then What </a:t>
            </a:r>
            <a:endParaRPr lang="en-US" sz="2000" dirty="0">
              <a:latin typeface="HelveticaNeueLT Std Lt Cn" pitchFamily="34" charset="0"/>
            </a:endParaRPr>
          </a:p>
          <a:p>
            <a:pPr marL="800100" lvl="1" indent="-342900">
              <a:buClr>
                <a:srgbClr val="9E0040"/>
              </a:buClr>
              <a:buFont typeface="Courier New" pitchFamily="49" charset="0"/>
              <a:buChar char="o"/>
            </a:pPr>
            <a:r>
              <a:rPr lang="en-US" sz="2000" dirty="0" smtClean="0">
                <a:latin typeface="HelveticaNeueLT Std Lt Cn" pitchFamily="34" charset="0"/>
              </a:rPr>
              <a:t>Those who build great organizations make sure they </a:t>
            </a:r>
          </a:p>
          <a:p>
            <a:pPr marL="1257300" lvl="2" indent="-342900">
              <a:buClr>
                <a:srgbClr val="9E0040"/>
              </a:buClr>
              <a:buFont typeface="Courier New" pitchFamily="49" charset="0"/>
              <a:buChar char="o"/>
            </a:pPr>
            <a:r>
              <a:rPr lang="en-US" sz="2000" dirty="0" smtClean="0">
                <a:latin typeface="HelveticaNeueLT Std Lt Cn" pitchFamily="34" charset="0"/>
              </a:rPr>
              <a:t>have the right people on the bus</a:t>
            </a:r>
          </a:p>
          <a:p>
            <a:pPr marL="1257300" lvl="2" indent="-342900">
              <a:buClr>
                <a:srgbClr val="9E0040"/>
              </a:buClr>
              <a:buFont typeface="Courier New" pitchFamily="49" charset="0"/>
              <a:buChar char="o"/>
            </a:pPr>
            <a:r>
              <a:rPr lang="en-US" sz="2000" dirty="0" smtClean="0">
                <a:latin typeface="HelveticaNeueLT Std Lt Cn" pitchFamily="34" charset="0"/>
              </a:rPr>
              <a:t>have the wrong people off the bus</a:t>
            </a:r>
          </a:p>
          <a:p>
            <a:pPr marL="1257300" lvl="2" indent="-342900">
              <a:buClr>
                <a:srgbClr val="9E0040"/>
              </a:buClr>
              <a:buFont typeface="Courier New" pitchFamily="49" charset="0"/>
              <a:buChar char="o"/>
            </a:pPr>
            <a:r>
              <a:rPr lang="en-US" sz="2000" dirty="0" smtClean="0">
                <a:latin typeface="HelveticaNeueLT Std Lt Cn" pitchFamily="34" charset="0"/>
              </a:rPr>
              <a:t>have the right people in the key seats </a:t>
            </a:r>
          </a:p>
          <a:p>
            <a:pPr marL="1257300" lvl="2" indent="-342900">
              <a:buClr>
                <a:srgbClr val="9E0040"/>
              </a:buClr>
              <a:buFont typeface="Courier New" pitchFamily="49" charset="0"/>
              <a:buChar char="o"/>
            </a:pPr>
            <a:r>
              <a:rPr lang="en-US" sz="2000" dirty="0" smtClean="0">
                <a:latin typeface="HelveticaNeueLT Std Lt Cn" pitchFamily="34" charset="0"/>
              </a:rPr>
              <a:t>then figure out where to drive the bus</a:t>
            </a:r>
          </a:p>
          <a:p>
            <a:pPr marL="342900" indent="-342900">
              <a:buClr>
                <a:srgbClr val="9E0040"/>
              </a:buClr>
              <a:buFont typeface="Courier New" pitchFamily="49" charset="0"/>
              <a:buChar char="o"/>
            </a:pPr>
            <a:endParaRPr lang="en-US" sz="2000" dirty="0" smtClean="0">
              <a:latin typeface="HelveticaNeueLT Std Lt Cn" pitchFamily="34" charset="0"/>
            </a:endParaRPr>
          </a:p>
          <a:p>
            <a:pPr marL="342900" indent="-342900">
              <a:buClr>
                <a:srgbClr val="9E0040"/>
              </a:buClr>
              <a:buFont typeface="Courier New" pitchFamily="49" charset="0"/>
              <a:buChar char="o"/>
            </a:pPr>
            <a:r>
              <a:rPr lang="en-US" sz="2000" dirty="0" smtClean="0">
                <a:latin typeface="HelveticaNeueLT Std Lt Cn" pitchFamily="34" charset="0"/>
              </a:rPr>
              <a:t>Level 5 Leadership</a:t>
            </a:r>
          </a:p>
          <a:p>
            <a:pPr marL="800100" lvl="1" indent="-342900">
              <a:buClr>
                <a:srgbClr val="9E0040"/>
              </a:buClr>
              <a:buFont typeface="Courier New" pitchFamily="49" charset="0"/>
              <a:buChar char="o"/>
            </a:pPr>
            <a:r>
              <a:rPr lang="en-US" sz="2000" dirty="0" smtClean="0">
                <a:latin typeface="HelveticaNeueLT Std Lt Cn" pitchFamily="34" charset="0"/>
              </a:rPr>
              <a:t>Level 5 leaders are ambitious first and foremost for the cause, the organization, the work – not themselves.</a:t>
            </a:r>
          </a:p>
          <a:p>
            <a:pPr marL="800100" lvl="1" indent="-342900">
              <a:buClr>
                <a:srgbClr val="9E0040"/>
              </a:buClr>
              <a:buFont typeface="Courier New" pitchFamily="49" charset="0"/>
              <a:buChar char="o"/>
            </a:pPr>
            <a:r>
              <a:rPr lang="en-US" sz="2000" dirty="0" smtClean="0">
                <a:latin typeface="HelveticaNeueLT Std Lt Cn" pitchFamily="34" charset="0"/>
              </a:rPr>
              <a:t>Displays a paradoxical blend of personal humility and professional will.</a:t>
            </a:r>
            <a:endParaRPr lang="en-US" sz="2000" dirty="0">
              <a:latin typeface="HelveticaNeueLT Std Lt Cn" pitchFamily="34" charset="0"/>
            </a:endParaRPr>
          </a:p>
          <a:p>
            <a:pPr>
              <a:buClr>
                <a:srgbClr val="9E0040"/>
              </a:buClr>
            </a:pPr>
            <a:endParaRPr lang="en-US" sz="2100" dirty="0" smtClean="0">
              <a:latin typeface="HelveticaNeueLT Std Lt Cn" pitchFamily="34" charset="0"/>
            </a:endParaRPr>
          </a:p>
        </p:txBody>
      </p:sp>
    </p:spTree>
    <p:extLst>
      <p:ext uri="{BB962C8B-B14F-4D97-AF65-F5344CB8AC3E}">
        <p14:creationId xmlns:p14="http://schemas.microsoft.com/office/powerpoint/2010/main" val="3496406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8FC1F06D-A252-4F28-B376-6FECC0F075D9}" type="slidenum">
              <a:rPr lang="en-US" smtClean="0"/>
              <a:pPr>
                <a:defRPr/>
              </a:pPr>
              <a:t>9</a:t>
            </a:fld>
            <a:endParaRPr lang="en-US" dirty="0"/>
          </a:p>
        </p:txBody>
      </p:sp>
      <p:sp>
        <p:nvSpPr>
          <p:cNvPr id="6" name="Text Placeholder 2"/>
          <p:cNvSpPr txBox="1">
            <a:spLocks/>
          </p:cNvSpPr>
          <p:nvPr/>
        </p:nvSpPr>
        <p:spPr>
          <a:xfrm>
            <a:off x="457200" y="1371600"/>
            <a:ext cx="8686800" cy="99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r>
              <a:rPr lang="en-US" sz="1800" dirty="0" smtClean="0">
                <a:solidFill>
                  <a:srgbClr val="9E0040"/>
                </a:solidFill>
                <a:latin typeface="HelveticaNeueLT Std Lt Ext" pitchFamily="34" charset="0"/>
              </a:rPr>
              <a:t>WHAT IS THE ROLE OF THE BOARD?</a:t>
            </a:r>
          </a:p>
        </p:txBody>
      </p:sp>
      <p:cxnSp>
        <p:nvCxnSpPr>
          <p:cNvPr id="7" name="Straight Connector 6"/>
          <p:cNvCxnSpPr/>
          <p:nvPr/>
        </p:nvCxnSpPr>
        <p:spPr>
          <a:xfrm>
            <a:off x="533400" y="1752600"/>
            <a:ext cx="803048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72440" y="2057400"/>
            <a:ext cx="8030484" cy="3477875"/>
          </a:xfrm>
          <a:prstGeom prst="rect">
            <a:avLst/>
          </a:prstGeom>
        </p:spPr>
        <p:txBody>
          <a:bodyPr wrap="square">
            <a:spAutoFit/>
          </a:bodyPr>
          <a:lstStyle/>
          <a:p>
            <a:r>
              <a:rPr lang="en-US" sz="2000" dirty="0" smtClean="0">
                <a:latin typeface="HelveticaNeueLT Std Lt Cn" pitchFamily="34" charset="0"/>
              </a:rPr>
              <a:t>1. Know and support the mission and founding documents</a:t>
            </a:r>
          </a:p>
          <a:p>
            <a:endParaRPr lang="en-US" sz="2000" dirty="0" smtClean="0">
              <a:latin typeface="HelveticaNeueLT Std Lt Cn" pitchFamily="34" charset="0"/>
            </a:endParaRPr>
          </a:p>
          <a:p>
            <a:r>
              <a:rPr lang="en-US" sz="2000" dirty="0" smtClean="0">
                <a:latin typeface="HelveticaNeueLT Std Lt Cn" pitchFamily="34" charset="0"/>
              </a:rPr>
              <a:t>2. Ensure effective planning</a:t>
            </a:r>
          </a:p>
          <a:p>
            <a:endParaRPr lang="en-US" sz="2000" dirty="0">
              <a:latin typeface="HelveticaNeueLT Std Lt Cn" pitchFamily="34" charset="0"/>
            </a:endParaRPr>
          </a:p>
          <a:p>
            <a:r>
              <a:rPr lang="en-US" sz="2000" dirty="0" smtClean="0">
                <a:latin typeface="HelveticaNeueLT Std Lt Cn" pitchFamily="34" charset="0"/>
              </a:rPr>
              <a:t>3. Create accountability</a:t>
            </a:r>
          </a:p>
          <a:p>
            <a:endParaRPr lang="en-US" sz="2000" dirty="0">
              <a:latin typeface="HelveticaNeueLT Std Lt Cn" pitchFamily="34" charset="0"/>
            </a:endParaRPr>
          </a:p>
          <a:p>
            <a:r>
              <a:rPr lang="en-US" sz="2000" dirty="0" smtClean="0">
                <a:latin typeface="HelveticaNeueLT Std Lt Cn" pitchFamily="34" charset="0"/>
              </a:rPr>
              <a:t>4. Ensure fiscal resources and provide oversight to resources</a:t>
            </a:r>
          </a:p>
          <a:p>
            <a:endParaRPr lang="en-US" sz="2000" dirty="0">
              <a:latin typeface="HelveticaNeueLT Std Lt Cn" pitchFamily="34" charset="0"/>
            </a:endParaRPr>
          </a:p>
          <a:p>
            <a:r>
              <a:rPr lang="en-US" sz="2000" dirty="0" smtClean="0">
                <a:latin typeface="HelveticaNeueLT Std Lt Cn" pitchFamily="34" charset="0"/>
              </a:rPr>
              <a:t>5. Board building</a:t>
            </a:r>
          </a:p>
          <a:p>
            <a:endParaRPr lang="en-US" sz="2000" dirty="0">
              <a:latin typeface="HelveticaNeueLT Std Lt Cn" pitchFamily="34" charset="0"/>
            </a:endParaRPr>
          </a:p>
          <a:p>
            <a:r>
              <a:rPr lang="en-US" sz="2000" dirty="0" smtClean="0">
                <a:latin typeface="HelveticaNeueLT Std Lt Cn" pitchFamily="34" charset="0"/>
              </a:rPr>
              <a:t>6. Effective communication and ambassadorship</a:t>
            </a:r>
          </a:p>
        </p:txBody>
      </p:sp>
    </p:spTree>
    <p:extLst>
      <p:ext uri="{BB962C8B-B14F-4D97-AF65-F5344CB8AC3E}">
        <p14:creationId xmlns:p14="http://schemas.microsoft.com/office/powerpoint/2010/main" val="17093325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0.0.2212"/>
  <p:tag name="PPTVERSION" val="14"/>
  <p:tag name="TPOS" val="2"/>
</p:tagLst>
</file>

<file path=ppt/theme/theme1.xml><?xml version="1.0" encoding="utf-8"?>
<a:theme xmlns:a="http://schemas.openxmlformats.org/drawingml/2006/main" name="Office Them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BB0D6D08CA1444885F82A973B6CEB4" ma:contentTypeVersion="2" ma:contentTypeDescription="Create a new document." ma:contentTypeScope="" ma:versionID="ff0b0da6a387777ed413b886b9210064">
  <xsd:schema xmlns:xsd="http://www.w3.org/2001/XMLSchema" xmlns:xs="http://www.w3.org/2001/XMLSchema" xmlns:p="http://schemas.microsoft.com/office/2006/metadata/properties" xmlns:ns2="d44ec0af-07dd-4476-8dad-f3b1c13c1f2d" targetNamespace="http://schemas.microsoft.com/office/2006/metadata/properties" ma:root="true" ma:fieldsID="2b42a33b6f3e3b3836d55cf9774ca689" ns2:_="">
    <xsd:import namespace="d44ec0af-07dd-4476-8dad-f3b1c13c1f2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4ec0af-07dd-4476-8dad-f3b1c13c1f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6F0239-3214-4651-A055-C547621604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4ec0af-07dd-4476-8dad-f3b1c13c1f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Civic</Template>
  <TotalTime>8460</TotalTime>
  <Words>1976</Words>
  <Application>Microsoft Office PowerPoint</Application>
  <PresentationFormat>On-screen Show (4:3)</PresentationFormat>
  <Paragraphs>346</Paragraphs>
  <Slides>23</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HelveticaNeueLT Std Cn</vt:lpstr>
      <vt:lpstr>HelveticaNeueLT Std</vt:lpstr>
      <vt:lpstr>Courier New</vt:lpstr>
      <vt:lpstr>HelveticaNeueLT Std Lt</vt:lpstr>
      <vt:lpstr>HelveticaNeueLT Std Lt Ext</vt:lpstr>
      <vt:lpstr>Calibri</vt:lpstr>
      <vt:lpstr>HelveticaNeueLT Std Lt Cn</vt:lpstr>
      <vt:lpstr>HelveticaNeueLT Std Med Cn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petro1sr</dc:creator>
  <cp:lastModifiedBy>Castellon, Orlando M</cp:lastModifiedBy>
  <cp:revision>368</cp:revision>
  <cp:lastPrinted>2015-10-15T18:44:38Z</cp:lastPrinted>
  <dcterms:created xsi:type="dcterms:W3CDTF">2010-01-25T14:21:33Z</dcterms:created>
  <dcterms:modified xsi:type="dcterms:W3CDTF">2015-10-16T00:02:13Z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0x0101006ABB0D6D08CA1444885F82A973B6CEB4</vt:lpwstr>
  </property>
  <property fmtid="{D5CDD505-2E9C-101B-9397-08002B2CF9AE}" pid="3" name="_dlc_DocIdItemGuid">
    <vt:lpwstr>98ea7cda-ecb6-44a9-8fdf-71c9aab5180d</vt:lpwstr>
  </property>
</Properties>
</file>